
<file path=[Content_Types].xml><?xml version="1.0" encoding="utf-8"?>
<Types xmlns="http://schemas.openxmlformats.org/package/2006/content-types">
  <Default Extension="bin" ContentType="image/unknown"/>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8"/>
  </p:notesMasterIdLst>
  <p:handoutMasterIdLst>
    <p:handoutMasterId r:id="rId39"/>
  </p:handoutMasterIdLst>
  <p:sldIdLst>
    <p:sldId id="325" r:id="rId5"/>
    <p:sldId id="326" r:id="rId6"/>
    <p:sldId id="327" r:id="rId7"/>
    <p:sldId id="328" r:id="rId8"/>
    <p:sldId id="338" r:id="rId9"/>
    <p:sldId id="332" r:id="rId10"/>
    <p:sldId id="336" r:id="rId11"/>
    <p:sldId id="334" r:id="rId12"/>
    <p:sldId id="362" r:id="rId13"/>
    <p:sldId id="337" r:id="rId14"/>
    <p:sldId id="340" r:id="rId15"/>
    <p:sldId id="341" r:id="rId16"/>
    <p:sldId id="342" r:id="rId17"/>
    <p:sldId id="343" r:id="rId18"/>
    <p:sldId id="354" r:id="rId19"/>
    <p:sldId id="353" r:id="rId20"/>
    <p:sldId id="352" r:id="rId21"/>
    <p:sldId id="355" r:id="rId22"/>
    <p:sldId id="350" r:id="rId23"/>
    <p:sldId id="346" r:id="rId24"/>
    <p:sldId id="347" r:id="rId25"/>
    <p:sldId id="348" r:id="rId26"/>
    <p:sldId id="359" r:id="rId27"/>
    <p:sldId id="358" r:id="rId28"/>
    <p:sldId id="357" r:id="rId29"/>
    <p:sldId id="356" r:id="rId30"/>
    <p:sldId id="363" r:id="rId31"/>
    <p:sldId id="360" r:id="rId32"/>
    <p:sldId id="361" r:id="rId33"/>
    <p:sldId id="329" r:id="rId34"/>
    <p:sldId id="345" r:id="rId35"/>
    <p:sldId id="344" r:id="rId36"/>
    <p:sldId id="33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205" autoAdjust="0"/>
  </p:normalViewPr>
  <p:slideViewPr>
    <p:cSldViewPr snapToGrid="0">
      <p:cViewPr varScale="1">
        <p:scale>
          <a:sx n="74" d="100"/>
          <a:sy n="74" d="100"/>
        </p:scale>
        <p:origin x="576" y="72"/>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12-Apr-23</a:t>
            </a:fld>
            <a:endParaRPr lang="en-US" dirty="0"/>
          </a:p>
        </p:txBody>
      </p:sp>
      <p:sp>
        <p:nvSpPr>
          <p:cNvPr id="4" name="Footer Placeholder 3">
            <a:extLst>
              <a:ext uri="{FF2B5EF4-FFF2-40B4-BE49-F238E27FC236}">
                <a16:creationId xmlns:a16="http://schemas.microsoft.com/office/drawing/2014/main" xmlns=""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12-Apr-23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xmlns=""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xmlns=""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xmlns=""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xmlns=""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xmlns=""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xmlns=""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xmlns=""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xmlns=""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xmlns=""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xmlns=""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xmlns=""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xmlns=""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xmlns=""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xmlns=""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xmlns=""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xmlns=""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xmlns=""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xmlns=""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xmlns=""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xmlns=""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xmlns=""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xmlns=""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xmlns=""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xmlns=""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xmlns=""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xmlns=""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xmlns=""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xmlns=""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xmlns=""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xmlns=""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xmlns=""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xmlns=""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xmlns=""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xmlns=""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xmlns=""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xmlns=""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xmlns=""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xmlns=""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xmlns=""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xmlns=""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xmlns=""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xmlns=""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xmlns=""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xmlns=""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xmlns=""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xmlns=""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xmlns=""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xmlns=""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xmlns=""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xmlns=""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xmlns=""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xmlns=""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xmlns=""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xmlns=""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xmlns=""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xmlns=""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xmlns=""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xmlns=""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xmlns=""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xmlns=""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xmlns=""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xmlns=""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xmlns=""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xmlns=""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xmlns=""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xmlns=""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xmlns=""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xmlns=""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xmlns=""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xmlns=""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xmlns=""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xmlns=""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xmlns=""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xmlns=""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xmlns=""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xmlns=""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xmlns=""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xmlns=""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xmlns=""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xmlns=""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xmlns=""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xmlns=""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xmlns=""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xmlns=""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xmlns=""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xmlns=""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xmlns=""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xmlns=""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xmlns=""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xmlns=""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xmlns=""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xmlns=""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xmlns=""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xmlns=""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xmlns=""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xmlns=""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xmlns=""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xmlns=""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xmlns=""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xmlns=""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xmlns=""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xmlns=""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xmlns=""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xmlns=""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xmlns=""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xmlns=""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xmlns=""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xmlns=""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xmlns=""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xmlns=""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xmlns=""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xmlns=""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xmlns=""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xmlns=""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xmlns=""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xmlns=""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xmlns=""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xmlns=""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xmlns=""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xmlns=""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xmlns=""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xmlns=""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xmlns=""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xmlns=""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xmlns=""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xmlns=""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xmlns=""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xmlns=""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xmlns=""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xmlns=""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xmlns=""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xmlns=""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xmlns=""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xmlns=""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xmlns=""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xmlns=""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xmlns=""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xmlns=""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xmlns=""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xmlns=""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xmlns=""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xmlns=""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google.com/url?sa=i&amp;url=https://learn.g2.com/facial-recognition-for-office-security&amp;psig=AOvVaw2uIyVeixULaYUTUe9ySRjm&amp;ust=1677286078355000&amp;source=images&amp;cd=vfe&amp;ved=0CBEQjhxqFwoTCMjE_9j3rP0CFQAAAAAdAAAAABA4" TargetMode="External"/><Relationship Id="rId2" Type="http://schemas.openxmlformats.org/officeDocument/2006/relationships/image" Target="../media/image2.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9.jpeg"/><Relationship Id="rId1" Type="http://schemas.openxmlformats.org/officeDocument/2006/relationships/slideLayout" Target="../slideLayouts/slideLayout10.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jpeg"/><Relationship Id="rId1" Type="http://schemas.openxmlformats.org/officeDocument/2006/relationships/slideLayout" Target="../slideLayouts/slideLayout10.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6.bin"/><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hikvision.com/ca-en/support/download/software/ivms4200-series/" TargetMode="External"/><Relationship Id="rId7" Type="http://schemas.openxmlformats.org/officeDocument/2006/relationships/hyperlink" Target="https://docs.opencv.org/master/d4/dc0/group__imgcodecs.html" TargetMode="External"/><Relationship Id="rId2" Type="http://schemas.openxmlformats.org/officeDocument/2006/relationships/hyperlink" Target="https://us.hikvision.com/en/system/files_force/ivms-4200_v2.8.2.2_windows_user_manual_v2_0.pdf?download=1" TargetMode="External"/><Relationship Id="rId1" Type="http://schemas.openxmlformats.org/officeDocument/2006/relationships/slideLayout" Target="../slideLayouts/slideLayout12.xml"/><Relationship Id="rId6" Type="http://schemas.openxmlformats.org/officeDocument/2006/relationships/hyperlink" Target="https://docs.opencv.org/master/d3/d50/group__imgproc__colormap.html" TargetMode="External"/><Relationship Id="rId5" Type="http://schemas.openxmlformats.org/officeDocument/2006/relationships/hyperlink" Target="https://docs.opencv.org/master/d9/d61/tutorial_py_morphological_ops.html" TargetMode="External"/><Relationship Id="rId4" Type="http://schemas.openxmlformats.org/officeDocument/2006/relationships/hyperlink" Target="https://us.hikvision.com/en/support-resources/documentation/faq/softwar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lakpandya/Face_Recognition_Using_Thermal_Images" TargetMode="External"/><Relationship Id="rId2" Type="http://schemas.openxmlformats.org/officeDocument/2006/relationships/image" Target="../media/image27.jpeg"/><Relationship Id="rId1" Type="http://schemas.openxmlformats.org/officeDocument/2006/relationships/slideLayout" Target="../slideLayouts/slideLayout15.xml"/><Relationship Id="rId4" Type="http://schemas.openxmlformats.org/officeDocument/2006/relationships/image" Target="../media/image28.jp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a:extLst>
              <a:ext uri="{FF2B5EF4-FFF2-40B4-BE49-F238E27FC236}">
                <a16:creationId xmlns:a16="http://schemas.microsoft.com/office/drawing/2014/main" xmlns="" id="{06DC6A65-C7EC-190F-5F6E-154F66A80A0B}"/>
              </a:ext>
            </a:extLst>
          </p:cNvPr>
          <p:cNvPicPr>
            <a:picLocks noGrp="1" noChangeAspect="1"/>
          </p:cNvPicPr>
          <p:nvPr>
            <p:ph type="pic" sz="quarter" idx="10"/>
          </p:nvPr>
        </p:nvPicPr>
        <p:blipFill>
          <a:blip r:embed="rId2"/>
          <a:srcRect t="22597" b="22597"/>
          <a:stretch>
            <a:fillRect/>
          </a:stretch>
        </p:blipFill>
        <p:spPr>
          <a:xfrm>
            <a:off x="2324100" y="997228"/>
            <a:ext cx="7543800" cy="5029200"/>
          </a:xfrm>
        </p:spPr>
      </p:pic>
      <p:sp>
        <p:nvSpPr>
          <p:cNvPr id="4" name="Title 3">
            <a:extLst>
              <a:ext uri="{FF2B5EF4-FFF2-40B4-BE49-F238E27FC236}">
                <a16:creationId xmlns:a16="http://schemas.microsoft.com/office/drawing/2014/main" xmlns="" id="{305E10E9-9AB7-0642-D4C4-DDFDAB7B5B2C}"/>
              </a:ext>
            </a:extLst>
          </p:cNvPr>
          <p:cNvSpPr>
            <a:spLocks noGrp="1"/>
          </p:cNvSpPr>
          <p:nvPr>
            <p:ph type="title"/>
          </p:nvPr>
        </p:nvSpPr>
        <p:spPr/>
        <p:txBody>
          <a:bodyPr/>
          <a:lstStyle/>
          <a:p>
            <a:r>
              <a:rPr lang="en-US" sz="4800" dirty="0"/>
              <a:t>Face Recognition using</a:t>
            </a:r>
            <a:br>
              <a:rPr lang="en-US" sz="4800" dirty="0"/>
            </a:br>
            <a:r>
              <a:rPr lang="en-US" sz="4800" dirty="0"/>
              <a:t>CRI AI Thermal Camera</a:t>
            </a:r>
          </a:p>
        </p:txBody>
      </p:sp>
      <p:sp>
        <p:nvSpPr>
          <p:cNvPr id="2" name="Subtitle 1">
            <a:extLst>
              <a:ext uri="{FF2B5EF4-FFF2-40B4-BE49-F238E27FC236}">
                <a16:creationId xmlns:a16="http://schemas.microsoft.com/office/drawing/2014/main" xmlns="" id="{A1307D8B-2864-21B6-1CE1-B605F29281C5}"/>
              </a:ext>
            </a:extLst>
          </p:cNvPr>
          <p:cNvSpPr>
            <a:spLocks noGrp="1"/>
          </p:cNvSpPr>
          <p:nvPr>
            <p:ph type="subTitle" idx="1"/>
          </p:nvPr>
        </p:nvSpPr>
        <p:spPr>
          <a:xfrm>
            <a:off x="1524000" y="6186228"/>
            <a:ext cx="9144000" cy="356616"/>
          </a:xfrm>
        </p:spPr>
        <p:txBody>
          <a:bodyPr/>
          <a:lstStyle/>
          <a:p>
            <a:r>
              <a:rPr lang="en-US" dirty="0"/>
              <a:t>Final Presentation</a:t>
            </a: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92A9E4-3B33-8623-FB27-6D7248C372EA}"/>
              </a:ext>
            </a:extLst>
          </p:cNvPr>
          <p:cNvSpPr>
            <a:spLocks noGrp="1"/>
          </p:cNvSpPr>
          <p:nvPr>
            <p:ph type="title"/>
          </p:nvPr>
        </p:nvSpPr>
        <p:spPr/>
        <p:txBody>
          <a:bodyPr/>
          <a:lstStyle/>
          <a:p>
            <a:r>
              <a:rPr lang="en-US" dirty="0"/>
              <a:t>PHASE 1</a:t>
            </a:r>
          </a:p>
        </p:txBody>
      </p:sp>
      <p:sp>
        <p:nvSpPr>
          <p:cNvPr id="8" name="Footer Placeholder 7">
            <a:extLst>
              <a:ext uri="{FF2B5EF4-FFF2-40B4-BE49-F238E27FC236}">
                <a16:creationId xmlns:a16="http://schemas.microsoft.com/office/drawing/2014/main" xmlns=""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xmlns="" id="{E5076FCA-E5D9-5BC6-F8F1-95D9E5569449}"/>
              </a:ext>
            </a:extLst>
          </p:cNvPr>
          <p:cNvSpPr>
            <a:spLocks noGrp="1"/>
          </p:cNvSpPr>
          <p:nvPr>
            <p:ph type="sldNum" sz="quarter" idx="11"/>
          </p:nvPr>
        </p:nvSpPr>
        <p:spPr/>
        <p:txBody>
          <a:bodyPr/>
          <a:lstStyle/>
          <a:p>
            <a:fld id="{75DF2D63-3FF5-D547-96B9-BE9CCD1ABA58}" type="slidenum">
              <a:rPr lang="en-US" smtClean="0"/>
              <a:t>10</a:t>
            </a:fld>
            <a:endParaRPr lang="en-US" dirty="0"/>
          </a:p>
        </p:txBody>
      </p:sp>
      <p:pic>
        <p:nvPicPr>
          <p:cNvPr id="20" name="Picture Placeholder 19">
            <a:extLst>
              <a:ext uri="{FF2B5EF4-FFF2-40B4-BE49-F238E27FC236}">
                <a16:creationId xmlns:a16="http://schemas.microsoft.com/office/drawing/2014/main" xmlns=""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xmlns=""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Establish communication protocols</a:t>
            </a:r>
          </a:p>
        </p:txBody>
      </p:sp>
      <p:sp>
        <p:nvSpPr>
          <p:cNvPr id="44" name="Content Placeholder 3">
            <a:extLst>
              <a:ext uri="{FF2B5EF4-FFF2-40B4-BE49-F238E27FC236}">
                <a16:creationId xmlns:a16="http://schemas.microsoft.com/office/drawing/2014/main" xmlns=""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Chose the best way of communication between the team and the client.</a:t>
            </a:r>
          </a:p>
        </p:txBody>
      </p:sp>
      <p:sp>
        <p:nvSpPr>
          <p:cNvPr id="45" name="Text Placeholder 2">
            <a:extLst>
              <a:ext uri="{FF2B5EF4-FFF2-40B4-BE49-F238E27FC236}">
                <a16:creationId xmlns:a16="http://schemas.microsoft.com/office/drawing/2014/main" xmlns="" id="{2F642C2D-66FD-EAA2-4AA4-AB0B0DAF08E0}"/>
              </a:ext>
            </a:extLst>
          </p:cNvPr>
          <p:cNvSpPr txBox="1">
            <a:spLocks/>
          </p:cNvSpPr>
          <p:nvPr/>
        </p:nvSpPr>
        <p:spPr>
          <a:xfrm>
            <a:off x="6545576" y="4166820"/>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Identify and manage risks</a:t>
            </a:r>
          </a:p>
        </p:txBody>
      </p:sp>
      <p:sp>
        <p:nvSpPr>
          <p:cNvPr id="46" name="Content Placeholder 3">
            <a:extLst>
              <a:ext uri="{FF2B5EF4-FFF2-40B4-BE49-F238E27FC236}">
                <a16:creationId xmlns:a16="http://schemas.microsoft.com/office/drawing/2014/main" xmlns="" id="{FDCDD09F-1293-0A99-845E-EE14524AAB74}"/>
              </a:ext>
            </a:extLst>
          </p:cNvPr>
          <p:cNvSpPr txBox="1">
            <a:spLocks/>
          </p:cNvSpPr>
          <p:nvPr/>
        </p:nvSpPr>
        <p:spPr>
          <a:xfrm>
            <a:off x="7019542" y="4674580"/>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Identified any potential risks that could impact the project's success and develop a plan to manage them.</a:t>
            </a:r>
          </a:p>
        </p:txBody>
      </p:sp>
      <p:sp>
        <p:nvSpPr>
          <p:cNvPr id="47" name="Text Placeholder 2">
            <a:extLst>
              <a:ext uri="{FF2B5EF4-FFF2-40B4-BE49-F238E27FC236}">
                <a16:creationId xmlns:a16="http://schemas.microsoft.com/office/drawing/2014/main" xmlns="" id="{57108053-1BFA-FE8E-512C-C2E0877D810A}"/>
              </a:ext>
            </a:extLst>
          </p:cNvPr>
          <p:cNvSpPr txBox="1">
            <a:spLocks/>
          </p:cNvSpPr>
          <p:nvPr/>
        </p:nvSpPr>
        <p:spPr>
          <a:xfrm>
            <a:off x="6545576" y="5221396"/>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Stay on top of progress</a:t>
            </a:r>
          </a:p>
        </p:txBody>
      </p:sp>
      <p:sp>
        <p:nvSpPr>
          <p:cNvPr id="48" name="Content Placeholder 3">
            <a:extLst>
              <a:ext uri="{FF2B5EF4-FFF2-40B4-BE49-F238E27FC236}">
                <a16:creationId xmlns:a16="http://schemas.microsoft.com/office/drawing/2014/main" xmlns="" id="{0B8655FA-DD9F-23C6-85D9-A4D630EB1988}"/>
              </a:ext>
            </a:extLst>
          </p:cNvPr>
          <p:cNvSpPr txBox="1">
            <a:spLocks/>
          </p:cNvSpPr>
          <p:nvPr/>
        </p:nvSpPr>
        <p:spPr>
          <a:xfrm>
            <a:off x="7019542" y="5704164"/>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Monitored progress closely to ensure the project stays on track</a:t>
            </a:r>
          </a:p>
        </p:txBody>
      </p:sp>
      <p:sp>
        <p:nvSpPr>
          <p:cNvPr id="49" name="Content Placeholder 3">
            <a:extLst>
              <a:ext uri="{FF2B5EF4-FFF2-40B4-BE49-F238E27FC236}">
                <a16:creationId xmlns:a16="http://schemas.microsoft.com/office/drawing/2014/main" xmlns="" id="{4032B090-0DB9-8112-1F32-8BCCF31E260D}"/>
              </a:ext>
            </a:extLst>
          </p:cNvPr>
          <p:cNvSpPr txBox="1">
            <a:spLocks/>
          </p:cNvSpPr>
          <p:nvPr/>
        </p:nvSpPr>
        <p:spPr>
          <a:xfrm>
            <a:off x="7019542" y="1685134"/>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Started by understanding what the project is about and what it seeks to achieve</a:t>
            </a:r>
          </a:p>
        </p:txBody>
      </p:sp>
      <p:sp>
        <p:nvSpPr>
          <p:cNvPr id="50" name="Text Placeholder 2">
            <a:extLst>
              <a:ext uri="{FF2B5EF4-FFF2-40B4-BE49-F238E27FC236}">
                <a16:creationId xmlns:a16="http://schemas.microsoft.com/office/drawing/2014/main" xmlns="" id="{BFB66F36-ACA0-BB06-12B3-4155341B074C}"/>
              </a:ext>
            </a:extLst>
          </p:cNvPr>
          <p:cNvSpPr txBox="1">
            <a:spLocks/>
          </p:cNvSpPr>
          <p:nvPr/>
        </p:nvSpPr>
        <p:spPr>
          <a:xfrm>
            <a:off x="6545579" y="117840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Defining the project objective</a:t>
            </a:r>
          </a:p>
        </p:txBody>
      </p:sp>
      <p:sp>
        <p:nvSpPr>
          <p:cNvPr id="51" name="Text Placeholder 2">
            <a:extLst>
              <a:ext uri="{FF2B5EF4-FFF2-40B4-BE49-F238E27FC236}">
                <a16:creationId xmlns:a16="http://schemas.microsoft.com/office/drawing/2014/main" xmlns="" id="{6DD6A899-6239-3370-81FD-0F9893FEE55B}"/>
              </a:ext>
            </a:extLst>
          </p:cNvPr>
          <p:cNvSpPr txBox="1">
            <a:spLocks/>
          </p:cNvSpPr>
          <p:nvPr/>
        </p:nvSpPr>
        <p:spPr>
          <a:xfrm>
            <a:off x="6545576" y="23024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Allocate roles and responsibilities</a:t>
            </a:r>
          </a:p>
        </p:txBody>
      </p:sp>
      <p:sp>
        <p:nvSpPr>
          <p:cNvPr id="52" name="Content Placeholder 3">
            <a:extLst>
              <a:ext uri="{FF2B5EF4-FFF2-40B4-BE49-F238E27FC236}">
                <a16:creationId xmlns:a16="http://schemas.microsoft.com/office/drawing/2014/main" xmlns="" id="{2C199256-1C51-48DA-56B2-CF9B3AA001CE}"/>
              </a:ext>
            </a:extLst>
          </p:cNvPr>
          <p:cNvSpPr txBox="1">
            <a:spLocks/>
          </p:cNvSpPr>
          <p:nvPr/>
        </p:nvSpPr>
        <p:spPr>
          <a:xfrm>
            <a:off x="7012304" y="2806326"/>
            <a:ext cx="4224655"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Determined the roles and responsibilities of each team member</a:t>
            </a:r>
          </a:p>
        </p:txBody>
      </p:sp>
    </p:spTree>
    <p:extLst>
      <p:ext uri="{BB962C8B-B14F-4D97-AF65-F5344CB8AC3E}">
        <p14:creationId xmlns:p14="http://schemas.microsoft.com/office/powerpoint/2010/main" val="394375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92A9E4-3B33-8623-FB27-6D7248C372EA}"/>
              </a:ext>
            </a:extLst>
          </p:cNvPr>
          <p:cNvSpPr>
            <a:spLocks noGrp="1"/>
          </p:cNvSpPr>
          <p:nvPr>
            <p:ph type="title"/>
          </p:nvPr>
        </p:nvSpPr>
        <p:spPr/>
        <p:txBody>
          <a:bodyPr/>
          <a:lstStyle/>
          <a:p>
            <a:r>
              <a:rPr lang="en-US" dirty="0"/>
              <a:t>PHASE 2</a:t>
            </a:r>
          </a:p>
        </p:txBody>
      </p:sp>
      <p:sp>
        <p:nvSpPr>
          <p:cNvPr id="8" name="Footer Placeholder 7">
            <a:extLst>
              <a:ext uri="{FF2B5EF4-FFF2-40B4-BE49-F238E27FC236}">
                <a16:creationId xmlns:a16="http://schemas.microsoft.com/office/drawing/2014/main" xmlns=""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xmlns="" id="{E5076FCA-E5D9-5BC6-F8F1-95D9E5569449}"/>
              </a:ext>
            </a:extLst>
          </p:cNvPr>
          <p:cNvSpPr>
            <a:spLocks noGrp="1"/>
          </p:cNvSpPr>
          <p:nvPr>
            <p:ph type="sldNum" sz="quarter" idx="11"/>
          </p:nvPr>
        </p:nvSpPr>
        <p:spPr/>
        <p:txBody>
          <a:bodyPr/>
          <a:lstStyle/>
          <a:p>
            <a:fld id="{75DF2D63-3FF5-D547-96B9-BE9CCD1ABA58}" type="slidenum">
              <a:rPr lang="en-US" smtClean="0"/>
              <a:t>11</a:t>
            </a:fld>
            <a:endParaRPr lang="en-US" dirty="0"/>
          </a:p>
        </p:txBody>
      </p:sp>
      <p:pic>
        <p:nvPicPr>
          <p:cNvPr id="20" name="Picture Placeholder 19">
            <a:extLst>
              <a:ext uri="{FF2B5EF4-FFF2-40B4-BE49-F238E27FC236}">
                <a16:creationId xmlns:a16="http://schemas.microsoft.com/office/drawing/2014/main" xmlns=""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xmlns=""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Creating a 4D blob</a:t>
            </a:r>
          </a:p>
        </p:txBody>
      </p:sp>
      <p:sp>
        <p:nvSpPr>
          <p:cNvPr id="44" name="Content Placeholder 3">
            <a:extLst>
              <a:ext uri="{FF2B5EF4-FFF2-40B4-BE49-F238E27FC236}">
                <a16:creationId xmlns:a16="http://schemas.microsoft.com/office/drawing/2014/main" xmlns=""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Converted image into multidimensional array to feed the Deep learning algorithm.</a:t>
            </a:r>
          </a:p>
        </p:txBody>
      </p:sp>
      <p:sp>
        <p:nvSpPr>
          <p:cNvPr id="45" name="Text Placeholder 2">
            <a:extLst>
              <a:ext uri="{FF2B5EF4-FFF2-40B4-BE49-F238E27FC236}">
                <a16:creationId xmlns:a16="http://schemas.microsoft.com/office/drawing/2014/main" xmlns="" id="{2F642C2D-66FD-EAA2-4AA4-AB0B0DAF08E0}"/>
              </a:ext>
            </a:extLst>
          </p:cNvPr>
          <p:cNvSpPr txBox="1">
            <a:spLocks/>
          </p:cNvSpPr>
          <p:nvPr/>
        </p:nvSpPr>
        <p:spPr>
          <a:xfrm>
            <a:off x="6545576" y="4166820"/>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Detecting the Face</a:t>
            </a:r>
          </a:p>
        </p:txBody>
      </p:sp>
      <p:sp>
        <p:nvSpPr>
          <p:cNvPr id="46" name="Content Placeholder 3">
            <a:extLst>
              <a:ext uri="{FF2B5EF4-FFF2-40B4-BE49-F238E27FC236}">
                <a16:creationId xmlns:a16="http://schemas.microsoft.com/office/drawing/2014/main" xmlns="" id="{FDCDD09F-1293-0A99-845E-EE14524AAB74}"/>
              </a:ext>
            </a:extLst>
          </p:cNvPr>
          <p:cNvSpPr txBox="1">
            <a:spLocks/>
          </p:cNvSpPr>
          <p:nvPr/>
        </p:nvSpPr>
        <p:spPr>
          <a:xfrm>
            <a:off x="7019542" y="4674580"/>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Drew rectangle around the face to detect it.</a:t>
            </a:r>
          </a:p>
        </p:txBody>
      </p:sp>
      <p:sp>
        <p:nvSpPr>
          <p:cNvPr id="47" name="Text Placeholder 2">
            <a:extLst>
              <a:ext uri="{FF2B5EF4-FFF2-40B4-BE49-F238E27FC236}">
                <a16:creationId xmlns:a16="http://schemas.microsoft.com/office/drawing/2014/main" xmlns="" id="{57108053-1BFA-FE8E-512C-C2E0877D810A}"/>
              </a:ext>
            </a:extLst>
          </p:cNvPr>
          <p:cNvSpPr txBox="1">
            <a:spLocks/>
          </p:cNvSpPr>
          <p:nvPr/>
        </p:nvSpPr>
        <p:spPr>
          <a:xfrm>
            <a:off x="6545576" y="5021371"/>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Displaying the confidence rate</a:t>
            </a:r>
          </a:p>
        </p:txBody>
      </p:sp>
      <p:sp>
        <p:nvSpPr>
          <p:cNvPr id="48" name="Content Placeholder 3">
            <a:extLst>
              <a:ext uri="{FF2B5EF4-FFF2-40B4-BE49-F238E27FC236}">
                <a16:creationId xmlns:a16="http://schemas.microsoft.com/office/drawing/2014/main" xmlns="" id="{0B8655FA-DD9F-23C6-85D9-A4D630EB1988}"/>
              </a:ext>
            </a:extLst>
          </p:cNvPr>
          <p:cNvSpPr txBox="1">
            <a:spLocks/>
          </p:cNvSpPr>
          <p:nvPr/>
        </p:nvSpPr>
        <p:spPr>
          <a:xfrm>
            <a:off x="7019542" y="5496559"/>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Displayed the confidence rate of the detected face.</a:t>
            </a:r>
          </a:p>
        </p:txBody>
      </p:sp>
      <p:sp>
        <p:nvSpPr>
          <p:cNvPr id="49" name="Content Placeholder 3">
            <a:extLst>
              <a:ext uri="{FF2B5EF4-FFF2-40B4-BE49-F238E27FC236}">
                <a16:creationId xmlns:a16="http://schemas.microsoft.com/office/drawing/2014/main" xmlns="" id="{4032B090-0DB9-8112-1F32-8BCCF31E260D}"/>
              </a:ext>
            </a:extLst>
          </p:cNvPr>
          <p:cNvSpPr txBox="1">
            <a:spLocks/>
          </p:cNvSpPr>
          <p:nvPr/>
        </p:nvSpPr>
        <p:spPr>
          <a:xfrm>
            <a:off x="7019542" y="1685134"/>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Finalized OpenCV due to its ease of use and functionality for Computer Vision.</a:t>
            </a:r>
          </a:p>
        </p:txBody>
      </p:sp>
      <p:sp>
        <p:nvSpPr>
          <p:cNvPr id="50" name="Text Placeholder 2">
            <a:extLst>
              <a:ext uri="{FF2B5EF4-FFF2-40B4-BE49-F238E27FC236}">
                <a16:creationId xmlns:a16="http://schemas.microsoft.com/office/drawing/2014/main" xmlns="" id="{BFB66F36-ACA0-BB06-12B3-4155341B074C}"/>
              </a:ext>
            </a:extLst>
          </p:cNvPr>
          <p:cNvSpPr txBox="1">
            <a:spLocks/>
          </p:cNvSpPr>
          <p:nvPr/>
        </p:nvSpPr>
        <p:spPr>
          <a:xfrm>
            <a:off x="6545579" y="117840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Exploring different libraries</a:t>
            </a:r>
          </a:p>
        </p:txBody>
      </p:sp>
      <p:sp>
        <p:nvSpPr>
          <p:cNvPr id="51" name="Text Placeholder 2">
            <a:extLst>
              <a:ext uri="{FF2B5EF4-FFF2-40B4-BE49-F238E27FC236}">
                <a16:creationId xmlns:a16="http://schemas.microsoft.com/office/drawing/2014/main" xmlns="" id="{6DD6A899-6239-3370-81FD-0F9893FEE55B}"/>
              </a:ext>
            </a:extLst>
          </p:cNvPr>
          <p:cNvSpPr txBox="1">
            <a:spLocks/>
          </p:cNvSpPr>
          <p:nvPr/>
        </p:nvSpPr>
        <p:spPr>
          <a:xfrm>
            <a:off x="6545576" y="23024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Accessing the image source</a:t>
            </a:r>
          </a:p>
        </p:txBody>
      </p:sp>
      <p:sp>
        <p:nvSpPr>
          <p:cNvPr id="52" name="Content Placeholder 3">
            <a:extLst>
              <a:ext uri="{FF2B5EF4-FFF2-40B4-BE49-F238E27FC236}">
                <a16:creationId xmlns:a16="http://schemas.microsoft.com/office/drawing/2014/main" xmlns="" id="{2C199256-1C51-48DA-56B2-CF9B3AA001CE}"/>
              </a:ext>
            </a:extLst>
          </p:cNvPr>
          <p:cNvSpPr txBox="1">
            <a:spLocks/>
          </p:cNvSpPr>
          <p:nvPr/>
        </p:nvSpPr>
        <p:spPr>
          <a:xfrm>
            <a:off x="7012305" y="2806326"/>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Initially used webcam as the source of image.</a:t>
            </a:r>
          </a:p>
        </p:txBody>
      </p:sp>
    </p:spTree>
    <p:extLst>
      <p:ext uri="{BB962C8B-B14F-4D97-AF65-F5344CB8AC3E}">
        <p14:creationId xmlns:p14="http://schemas.microsoft.com/office/powerpoint/2010/main" val="1890095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92A9E4-3B33-8623-FB27-6D7248C372EA}"/>
              </a:ext>
            </a:extLst>
          </p:cNvPr>
          <p:cNvSpPr>
            <a:spLocks noGrp="1"/>
          </p:cNvSpPr>
          <p:nvPr>
            <p:ph type="title"/>
          </p:nvPr>
        </p:nvSpPr>
        <p:spPr/>
        <p:txBody>
          <a:bodyPr/>
          <a:lstStyle/>
          <a:p>
            <a:r>
              <a:rPr lang="en-US" dirty="0"/>
              <a:t>PHASE 3</a:t>
            </a:r>
          </a:p>
        </p:txBody>
      </p:sp>
      <p:sp>
        <p:nvSpPr>
          <p:cNvPr id="8" name="Footer Placeholder 7">
            <a:extLst>
              <a:ext uri="{FF2B5EF4-FFF2-40B4-BE49-F238E27FC236}">
                <a16:creationId xmlns:a16="http://schemas.microsoft.com/office/drawing/2014/main" xmlns=""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xmlns="" id="{E5076FCA-E5D9-5BC6-F8F1-95D9E5569449}"/>
              </a:ext>
            </a:extLst>
          </p:cNvPr>
          <p:cNvSpPr>
            <a:spLocks noGrp="1"/>
          </p:cNvSpPr>
          <p:nvPr>
            <p:ph type="sldNum" sz="quarter" idx="11"/>
          </p:nvPr>
        </p:nvSpPr>
        <p:spPr/>
        <p:txBody>
          <a:bodyPr/>
          <a:lstStyle/>
          <a:p>
            <a:fld id="{75DF2D63-3FF5-D547-96B9-BE9CCD1ABA58}" type="slidenum">
              <a:rPr lang="en-US" smtClean="0"/>
              <a:t>12</a:t>
            </a:fld>
            <a:endParaRPr lang="en-US" dirty="0"/>
          </a:p>
        </p:txBody>
      </p:sp>
      <p:pic>
        <p:nvPicPr>
          <p:cNvPr id="20" name="Picture Placeholder 19">
            <a:extLst>
              <a:ext uri="{FF2B5EF4-FFF2-40B4-BE49-F238E27FC236}">
                <a16:creationId xmlns:a16="http://schemas.microsoft.com/office/drawing/2014/main" xmlns=""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xmlns="" id="{BFC8B13F-24FC-6687-4322-80C3C6FCAD4B}"/>
              </a:ext>
            </a:extLst>
          </p:cNvPr>
          <p:cNvSpPr txBox="1">
            <a:spLocks/>
          </p:cNvSpPr>
          <p:nvPr/>
        </p:nvSpPr>
        <p:spPr>
          <a:xfrm>
            <a:off x="6545578" y="3636803"/>
            <a:ext cx="5027297"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Saving Multiple images in the dataset </a:t>
            </a:r>
          </a:p>
        </p:txBody>
      </p:sp>
      <p:sp>
        <p:nvSpPr>
          <p:cNvPr id="44" name="Content Placeholder 3">
            <a:extLst>
              <a:ext uri="{FF2B5EF4-FFF2-40B4-BE49-F238E27FC236}">
                <a16:creationId xmlns:a16="http://schemas.microsoft.com/office/drawing/2014/main" xmlns="" id="{CF253492-B6C0-8C54-AD59-7202439DE948}"/>
              </a:ext>
            </a:extLst>
          </p:cNvPr>
          <p:cNvSpPr txBox="1">
            <a:spLocks/>
          </p:cNvSpPr>
          <p:nvPr/>
        </p:nvSpPr>
        <p:spPr>
          <a:xfrm>
            <a:off x="7019542" y="39914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Since we did not have image dataset, we started capturing our faces and stored those images in the dataset using unique naming convention to make sure an image does not overlap.</a:t>
            </a:r>
          </a:p>
        </p:txBody>
      </p:sp>
      <p:sp>
        <p:nvSpPr>
          <p:cNvPr id="51" name="Text Placeholder 2">
            <a:extLst>
              <a:ext uri="{FF2B5EF4-FFF2-40B4-BE49-F238E27FC236}">
                <a16:creationId xmlns:a16="http://schemas.microsoft.com/office/drawing/2014/main" xmlns="" id="{6DD6A899-6239-3370-81FD-0F9893FEE55B}"/>
              </a:ext>
            </a:extLst>
          </p:cNvPr>
          <p:cNvSpPr txBox="1">
            <a:spLocks/>
          </p:cNvSpPr>
          <p:nvPr/>
        </p:nvSpPr>
        <p:spPr>
          <a:xfrm>
            <a:off x="6545576" y="23024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CONVERTING IMAGE TO GRAYSCALE</a:t>
            </a:r>
          </a:p>
        </p:txBody>
      </p:sp>
      <p:sp>
        <p:nvSpPr>
          <p:cNvPr id="52" name="Content Placeholder 3">
            <a:extLst>
              <a:ext uri="{FF2B5EF4-FFF2-40B4-BE49-F238E27FC236}">
                <a16:creationId xmlns:a16="http://schemas.microsoft.com/office/drawing/2014/main" xmlns="" id="{2C199256-1C51-48DA-56B2-CF9B3AA001CE}"/>
              </a:ext>
            </a:extLst>
          </p:cNvPr>
          <p:cNvSpPr txBox="1">
            <a:spLocks/>
          </p:cNvSpPr>
          <p:nvPr/>
        </p:nvSpPr>
        <p:spPr>
          <a:xfrm>
            <a:off x="7012305" y="2806326"/>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reason of converting RGB images to grayscale is to reduce the computational processing to process the algorithm faster.</a:t>
            </a:r>
          </a:p>
        </p:txBody>
      </p:sp>
    </p:spTree>
    <p:extLst>
      <p:ext uri="{BB962C8B-B14F-4D97-AF65-F5344CB8AC3E}">
        <p14:creationId xmlns:p14="http://schemas.microsoft.com/office/powerpoint/2010/main" val="2458540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92A9E4-3B33-8623-FB27-6D7248C372EA}"/>
              </a:ext>
            </a:extLst>
          </p:cNvPr>
          <p:cNvSpPr>
            <a:spLocks noGrp="1"/>
          </p:cNvSpPr>
          <p:nvPr>
            <p:ph type="title"/>
          </p:nvPr>
        </p:nvSpPr>
        <p:spPr/>
        <p:txBody>
          <a:bodyPr/>
          <a:lstStyle/>
          <a:p>
            <a:r>
              <a:rPr lang="en-US" dirty="0"/>
              <a:t>PHASE 4</a:t>
            </a:r>
          </a:p>
        </p:txBody>
      </p:sp>
      <p:sp>
        <p:nvSpPr>
          <p:cNvPr id="8" name="Footer Placeholder 7">
            <a:extLst>
              <a:ext uri="{FF2B5EF4-FFF2-40B4-BE49-F238E27FC236}">
                <a16:creationId xmlns:a16="http://schemas.microsoft.com/office/drawing/2014/main" xmlns=""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xmlns="" id="{E5076FCA-E5D9-5BC6-F8F1-95D9E5569449}"/>
              </a:ext>
            </a:extLst>
          </p:cNvPr>
          <p:cNvSpPr>
            <a:spLocks noGrp="1"/>
          </p:cNvSpPr>
          <p:nvPr>
            <p:ph type="sldNum" sz="quarter" idx="11"/>
          </p:nvPr>
        </p:nvSpPr>
        <p:spPr/>
        <p:txBody>
          <a:bodyPr/>
          <a:lstStyle/>
          <a:p>
            <a:fld id="{75DF2D63-3FF5-D547-96B9-BE9CCD1ABA58}" type="slidenum">
              <a:rPr lang="en-US" smtClean="0"/>
              <a:t>13</a:t>
            </a:fld>
            <a:endParaRPr lang="en-US" dirty="0"/>
          </a:p>
        </p:txBody>
      </p:sp>
      <p:pic>
        <p:nvPicPr>
          <p:cNvPr id="20" name="Picture Placeholder 19">
            <a:extLst>
              <a:ext uri="{FF2B5EF4-FFF2-40B4-BE49-F238E27FC236}">
                <a16:creationId xmlns:a16="http://schemas.microsoft.com/office/drawing/2014/main" xmlns=""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xmlns="" id="{BFC8B13F-24FC-6687-4322-80C3C6FCAD4B}"/>
              </a:ext>
            </a:extLst>
          </p:cNvPr>
          <p:cNvSpPr txBox="1">
            <a:spLocks/>
          </p:cNvSpPr>
          <p:nvPr/>
        </p:nvSpPr>
        <p:spPr>
          <a:xfrm>
            <a:off x="6545576" y="3633799"/>
            <a:ext cx="5027297"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Saving Thermal images in the dataset</a:t>
            </a:r>
          </a:p>
        </p:txBody>
      </p:sp>
      <p:sp>
        <p:nvSpPr>
          <p:cNvPr id="44" name="Content Placeholder 3">
            <a:extLst>
              <a:ext uri="{FF2B5EF4-FFF2-40B4-BE49-F238E27FC236}">
                <a16:creationId xmlns:a16="http://schemas.microsoft.com/office/drawing/2014/main" xmlns="" id="{CF253492-B6C0-8C54-AD59-7202439DE948}"/>
              </a:ext>
            </a:extLst>
          </p:cNvPr>
          <p:cNvSpPr txBox="1">
            <a:spLocks/>
          </p:cNvSpPr>
          <p:nvPr/>
        </p:nvSpPr>
        <p:spPr>
          <a:xfrm>
            <a:off x="7019542" y="404860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Stored grayscale and thermal images both with unique naming convention in the dataset to analyze the images accurately.  </a:t>
            </a:r>
          </a:p>
        </p:txBody>
      </p:sp>
      <p:sp>
        <p:nvSpPr>
          <p:cNvPr id="51" name="Text Placeholder 2">
            <a:extLst>
              <a:ext uri="{FF2B5EF4-FFF2-40B4-BE49-F238E27FC236}">
                <a16:creationId xmlns:a16="http://schemas.microsoft.com/office/drawing/2014/main" xmlns="" id="{6DD6A899-6239-3370-81FD-0F9893FEE55B}"/>
              </a:ext>
            </a:extLst>
          </p:cNvPr>
          <p:cNvSpPr txBox="1">
            <a:spLocks/>
          </p:cNvSpPr>
          <p:nvPr/>
        </p:nvSpPr>
        <p:spPr>
          <a:xfrm>
            <a:off x="6545576" y="23024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CONVERTING to Thermal images</a:t>
            </a:r>
          </a:p>
        </p:txBody>
      </p:sp>
      <p:sp>
        <p:nvSpPr>
          <p:cNvPr id="52" name="Content Placeholder 3">
            <a:extLst>
              <a:ext uri="{FF2B5EF4-FFF2-40B4-BE49-F238E27FC236}">
                <a16:creationId xmlns:a16="http://schemas.microsoft.com/office/drawing/2014/main" xmlns="" id="{2C199256-1C51-48DA-56B2-CF9B3AA001CE}"/>
              </a:ext>
            </a:extLst>
          </p:cNvPr>
          <p:cNvSpPr txBox="1">
            <a:spLocks/>
          </p:cNvSpPr>
          <p:nvPr/>
        </p:nvSpPr>
        <p:spPr>
          <a:xfrm>
            <a:off x="7012305" y="2806326"/>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Initially, we did not have access to CRI AI Camera, so we converted RGB images to thermal images to identify the unique heat signature of different faces.</a:t>
            </a:r>
          </a:p>
        </p:txBody>
      </p:sp>
    </p:spTree>
    <p:extLst>
      <p:ext uri="{BB962C8B-B14F-4D97-AF65-F5344CB8AC3E}">
        <p14:creationId xmlns:p14="http://schemas.microsoft.com/office/powerpoint/2010/main" val="779946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92A9E4-3B33-8623-FB27-6D7248C372EA}"/>
              </a:ext>
            </a:extLst>
          </p:cNvPr>
          <p:cNvSpPr>
            <a:spLocks noGrp="1"/>
          </p:cNvSpPr>
          <p:nvPr>
            <p:ph type="title"/>
          </p:nvPr>
        </p:nvSpPr>
        <p:spPr/>
        <p:txBody>
          <a:bodyPr/>
          <a:lstStyle/>
          <a:p>
            <a:r>
              <a:rPr lang="en-US" dirty="0"/>
              <a:t>PHASE 5</a:t>
            </a:r>
          </a:p>
        </p:txBody>
      </p:sp>
      <p:sp>
        <p:nvSpPr>
          <p:cNvPr id="8" name="Footer Placeholder 7">
            <a:extLst>
              <a:ext uri="{FF2B5EF4-FFF2-40B4-BE49-F238E27FC236}">
                <a16:creationId xmlns:a16="http://schemas.microsoft.com/office/drawing/2014/main" xmlns=""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xmlns="" id="{E5076FCA-E5D9-5BC6-F8F1-95D9E5569449}"/>
              </a:ext>
            </a:extLst>
          </p:cNvPr>
          <p:cNvSpPr>
            <a:spLocks noGrp="1"/>
          </p:cNvSpPr>
          <p:nvPr>
            <p:ph type="sldNum" sz="quarter" idx="11"/>
          </p:nvPr>
        </p:nvSpPr>
        <p:spPr/>
        <p:txBody>
          <a:bodyPr/>
          <a:lstStyle/>
          <a:p>
            <a:fld id="{75DF2D63-3FF5-D547-96B9-BE9CCD1ABA58}" type="slidenum">
              <a:rPr lang="en-US" smtClean="0"/>
              <a:t>14</a:t>
            </a:fld>
            <a:endParaRPr lang="en-US" dirty="0"/>
          </a:p>
        </p:txBody>
      </p:sp>
      <p:pic>
        <p:nvPicPr>
          <p:cNvPr id="20" name="Picture Placeholder 19">
            <a:extLst>
              <a:ext uri="{FF2B5EF4-FFF2-40B4-BE49-F238E27FC236}">
                <a16:creationId xmlns:a16="http://schemas.microsoft.com/office/drawing/2014/main" xmlns=""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xmlns=""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Recognizing the faces</a:t>
            </a:r>
          </a:p>
        </p:txBody>
      </p:sp>
      <p:sp>
        <p:nvSpPr>
          <p:cNvPr id="44" name="Content Placeholder 3">
            <a:extLst>
              <a:ext uri="{FF2B5EF4-FFF2-40B4-BE49-F238E27FC236}">
                <a16:creationId xmlns:a16="http://schemas.microsoft.com/office/drawing/2014/main" xmlns=""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Recognize the face of user using </a:t>
            </a:r>
            <a:r>
              <a:rPr lang="en-US" dirty="0" err="1"/>
              <a:t>OpenCv’s</a:t>
            </a:r>
            <a:r>
              <a:rPr lang="en-US" dirty="0"/>
              <a:t> </a:t>
            </a:r>
            <a:r>
              <a:rPr lang="en-US" dirty="0" err="1"/>
              <a:t>LBPHFaceRecognizer_create</a:t>
            </a:r>
            <a:r>
              <a:rPr lang="en-US" dirty="0"/>
              <a:t> model. User’s name will be shown on the rectangle while detecting face</a:t>
            </a:r>
          </a:p>
        </p:txBody>
      </p:sp>
      <p:sp>
        <p:nvSpPr>
          <p:cNvPr id="45" name="Text Placeholder 2">
            <a:extLst>
              <a:ext uri="{FF2B5EF4-FFF2-40B4-BE49-F238E27FC236}">
                <a16:creationId xmlns:a16="http://schemas.microsoft.com/office/drawing/2014/main" xmlns="" id="{2F642C2D-66FD-EAA2-4AA4-AB0B0DAF08E0}"/>
              </a:ext>
            </a:extLst>
          </p:cNvPr>
          <p:cNvSpPr txBox="1">
            <a:spLocks/>
          </p:cNvSpPr>
          <p:nvPr/>
        </p:nvSpPr>
        <p:spPr>
          <a:xfrm>
            <a:off x="6545576" y="44462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Configuring CRI AI Camera</a:t>
            </a:r>
          </a:p>
        </p:txBody>
      </p:sp>
      <p:sp>
        <p:nvSpPr>
          <p:cNvPr id="46" name="Content Placeholder 3">
            <a:extLst>
              <a:ext uri="{FF2B5EF4-FFF2-40B4-BE49-F238E27FC236}">
                <a16:creationId xmlns:a16="http://schemas.microsoft.com/office/drawing/2014/main" xmlns="" id="{FDCDD09F-1293-0A99-845E-EE14524AAB74}"/>
              </a:ext>
            </a:extLst>
          </p:cNvPr>
          <p:cNvSpPr txBox="1">
            <a:spLocks/>
          </p:cNvSpPr>
          <p:nvPr/>
        </p:nvSpPr>
        <p:spPr>
          <a:xfrm>
            <a:off x="7019542" y="4884420"/>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Successfully configured CRI AI camera using its own IP address, and </a:t>
            </a:r>
            <a:r>
              <a:rPr lang="en-US" dirty="0" err="1"/>
              <a:t>iVMS</a:t>
            </a:r>
            <a:r>
              <a:rPr lang="en-US" dirty="0"/>
              <a:t> – 4200 software.</a:t>
            </a:r>
          </a:p>
        </p:txBody>
      </p:sp>
      <p:sp>
        <p:nvSpPr>
          <p:cNvPr id="51" name="Text Placeholder 2">
            <a:extLst>
              <a:ext uri="{FF2B5EF4-FFF2-40B4-BE49-F238E27FC236}">
                <a16:creationId xmlns:a16="http://schemas.microsoft.com/office/drawing/2014/main" xmlns="" id="{6DD6A899-6239-3370-81FD-0F9893FEE55B}"/>
              </a:ext>
            </a:extLst>
          </p:cNvPr>
          <p:cNvSpPr txBox="1">
            <a:spLocks/>
          </p:cNvSpPr>
          <p:nvPr/>
        </p:nvSpPr>
        <p:spPr>
          <a:xfrm>
            <a:off x="6545576" y="206430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SAVING user data in the CSV file</a:t>
            </a:r>
          </a:p>
        </p:txBody>
      </p:sp>
      <p:sp>
        <p:nvSpPr>
          <p:cNvPr id="52" name="Content Placeholder 3">
            <a:extLst>
              <a:ext uri="{FF2B5EF4-FFF2-40B4-BE49-F238E27FC236}">
                <a16:creationId xmlns:a16="http://schemas.microsoft.com/office/drawing/2014/main" xmlns="" id="{2C199256-1C51-48DA-56B2-CF9B3AA001CE}"/>
              </a:ext>
            </a:extLst>
          </p:cNvPr>
          <p:cNvSpPr txBox="1">
            <a:spLocks/>
          </p:cNvSpPr>
          <p:nvPr/>
        </p:nvSpPr>
        <p:spPr>
          <a:xfrm>
            <a:off x="7019542" y="256820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Saved the user data such as name and student id, associated with the user’s face.</a:t>
            </a:r>
          </a:p>
        </p:txBody>
      </p:sp>
    </p:spTree>
    <p:extLst>
      <p:ext uri="{BB962C8B-B14F-4D97-AF65-F5344CB8AC3E}">
        <p14:creationId xmlns:p14="http://schemas.microsoft.com/office/powerpoint/2010/main" val="3571315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92A9E4-3B33-8623-FB27-6D7248C372EA}"/>
              </a:ext>
            </a:extLst>
          </p:cNvPr>
          <p:cNvSpPr>
            <a:spLocks noGrp="1"/>
          </p:cNvSpPr>
          <p:nvPr>
            <p:ph type="title"/>
          </p:nvPr>
        </p:nvSpPr>
        <p:spPr/>
        <p:txBody>
          <a:bodyPr/>
          <a:lstStyle/>
          <a:p>
            <a:r>
              <a:rPr lang="en-US" dirty="0"/>
              <a:t>PHASE 6</a:t>
            </a:r>
          </a:p>
        </p:txBody>
      </p:sp>
      <p:sp>
        <p:nvSpPr>
          <p:cNvPr id="8" name="Footer Placeholder 7">
            <a:extLst>
              <a:ext uri="{FF2B5EF4-FFF2-40B4-BE49-F238E27FC236}">
                <a16:creationId xmlns:a16="http://schemas.microsoft.com/office/drawing/2014/main" xmlns=""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xmlns="" id="{E5076FCA-E5D9-5BC6-F8F1-95D9E5569449}"/>
              </a:ext>
            </a:extLst>
          </p:cNvPr>
          <p:cNvSpPr>
            <a:spLocks noGrp="1"/>
          </p:cNvSpPr>
          <p:nvPr>
            <p:ph type="sldNum" sz="quarter" idx="11"/>
          </p:nvPr>
        </p:nvSpPr>
        <p:spPr/>
        <p:txBody>
          <a:bodyPr/>
          <a:lstStyle/>
          <a:p>
            <a:fld id="{75DF2D63-3FF5-D547-96B9-BE9CCD1ABA58}" type="slidenum">
              <a:rPr lang="en-US" smtClean="0"/>
              <a:t>15</a:t>
            </a:fld>
            <a:endParaRPr lang="en-US" dirty="0"/>
          </a:p>
        </p:txBody>
      </p:sp>
      <p:pic>
        <p:nvPicPr>
          <p:cNvPr id="20" name="Picture Placeholder 19">
            <a:extLst>
              <a:ext uri="{FF2B5EF4-FFF2-40B4-BE49-F238E27FC236}">
                <a16:creationId xmlns:a16="http://schemas.microsoft.com/office/drawing/2014/main" xmlns=""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xmlns=""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Fusion of thermal and </a:t>
            </a:r>
            <a:r>
              <a:rPr lang="en-US" sz="1400" dirty="0" err="1"/>
              <a:t>Rgb</a:t>
            </a:r>
            <a:endParaRPr lang="en-US" sz="1400" dirty="0"/>
          </a:p>
        </p:txBody>
      </p:sp>
      <p:sp>
        <p:nvSpPr>
          <p:cNvPr id="44" name="Content Placeholder 3">
            <a:extLst>
              <a:ext uri="{FF2B5EF4-FFF2-40B4-BE49-F238E27FC236}">
                <a16:creationId xmlns:a16="http://schemas.microsoft.com/office/drawing/2014/main" xmlns=""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Make a fusion of captured image by converting an image into  thermal image and RGB image</a:t>
            </a:r>
          </a:p>
        </p:txBody>
      </p:sp>
      <p:sp>
        <p:nvSpPr>
          <p:cNvPr id="45" name="Text Placeholder 2">
            <a:extLst>
              <a:ext uri="{FF2B5EF4-FFF2-40B4-BE49-F238E27FC236}">
                <a16:creationId xmlns:a16="http://schemas.microsoft.com/office/drawing/2014/main" xmlns="" id="{2F642C2D-66FD-EAA2-4AA4-AB0B0DAF08E0}"/>
              </a:ext>
            </a:extLst>
          </p:cNvPr>
          <p:cNvSpPr txBox="1">
            <a:spLocks/>
          </p:cNvSpPr>
          <p:nvPr/>
        </p:nvSpPr>
        <p:spPr>
          <a:xfrm>
            <a:off x="6545576" y="4446227"/>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Troubleshooting of latency and Black body radiation box</a:t>
            </a:r>
          </a:p>
        </p:txBody>
      </p:sp>
      <p:sp>
        <p:nvSpPr>
          <p:cNvPr id="46" name="Content Placeholder 3">
            <a:extLst>
              <a:ext uri="{FF2B5EF4-FFF2-40B4-BE49-F238E27FC236}">
                <a16:creationId xmlns:a16="http://schemas.microsoft.com/office/drawing/2014/main" xmlns="" id="{FDCDD09F-1293-0A99-845E-EE14524AAB74}"/>
              </a:ext>
            </a:extLst>
          </p:cNvPr>
          <p:cNvSpPr txBox="1">
            <a:spLocks/>
          </p:cNvSpPr>
          <p:nvPr/>
        </p:nvSpPr>
        <p:spPr>
          <a:xfrm>
            <a:off x="7019542" y="4884420"/>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Try to reduce latency using different aspects</a:t>
            </a:r>
          </a:p>
          <a:p>
            <a:r>
              <a:rPr lang="en-US" dirty="0"/>
              <a:t>Tried to use black body radiation box for body temperature measurement</a:t>
            </a:r>
          </a:p>
        </p:txBody>
      </p:sp>
      <p:sp>
        <p:nvSpPr>
          <p:cNvPr id="51" name="Text Placeholder 2">
            <a:extLst>
              <a:ext uri="{FF2B5EF4-FFF2-40B4-BE49-F238E27FC236}">
                <a16:creationId xmlns:a16="http://schemas.microsoft.com/office/drawing/2014/main" xmlns="" id="{6DD6A899-6239-3370-81FD-0F9893FEE55B}"/>
              </a:ext>
            </a:extLst>
          </p:cNvPr>
          <p:cNvSpPr txBox="1">
            <a:spLocks/>
          </p:cNvSpPr>
          <p:nvPr/>
        </p:nvSpPr>
        <p:spPr>
          <a:xfrm>
            <a:off x="6545576" y="206430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Integration of CRI AI camera</a:t>
            </a:r>
          </a:p>
        </p:txBody>
      </p:sp>
      <p:sp>
        <p:nvSpPr>
          <p:cNvPr id="52" name="Content Placeholder 3">
            <a:extLst>
              <a:ext uri="{FF2B5EF4-FFF2-40B4-BE49-F238E27FC236}">
                <a16:creationId xmlns:a16="http://schemas.microsoft.com/office/drawing/2014/main" xmlns="" id="{2C199256-1C51-48DA-56B2-CF9B3AA001CE}"/>
              </a:ext>
            </a:extLst>
          </p:cNvPr>
          <p:cNvSpPr txBox="1">
            <a:spLocks/>
          </p:cNvSpPr>
          <p:nvPr/>
        </p:nvSpPr>
        <p:spPr>
          <a:xfrm>
            <a:off x="7019542" y="256820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Connected CRI AI camera, and started taking video frame from it</a:t>
            </a:r>
          </a:p>
        </p:txBody>
      </p:sp>
    </p:spTree>
    <p:extLst>
      <p:ext uri="{BB962C8B-B14F-4D97-AF65-F5344CB8AC3E}">
        <p14:creationId xmlns:p14="http://schemas.microsoft.com/office/powerpoint/2010/main" val="2716109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92A9E4-3B33-8623-FB27-6D7248C372EA}"/>
              </a:ext>
            </a:extLst>
          </p:cNvPr>
          <p:cNvSpPr>
            <a:spLocks noGrp="1"/>
          </p:cNvSpPr>
          <p:nvPr>
            <p:ph type="title"/>
          </p:nvPr>
        </p:nvSpPr>
        <p:spPr/>
        <p:txBody>
          <a:bodyPr/>
          <a:lstStyle/>
          <a:p>
            <a:r>
              <a:rPr lang="en-US" dirty="0"/>
              <a:t>PHASE 7</a:t>
            </a:r>
          </a:p>
        </p:txBody>
      </p:sp>
      <p:sp>
        <p:nvSpPr>
          <p:cNvPr id="8" name="Footer Placeholder 7">
            <a:extLst>
              <a:ext uri="{FF2B5EF4-FFF2-40B4-BE49-F238E27FC236}">
                <a16:creationId xmlns:a16="http://schemas.microsoft.com/office/drawing/2014/main" xmlns=""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xmlns="" id="{E5076FCA-E5D9-5BC6-F8F1-95D9E5569449}"/>
              </a:ext>
            </a:extLst>
          </p:cNvPr>
          <p:cNvSpPr>
            <a:spLocks noGrp="1"/>
          </p:cNvSpPr>
          <p:nvPr>
            <p:ph type="sldNum" sz="quarter" idx="11"/>
          </p:nvPr>
        </p:nvSpPr>
        <p:spPr/>
        <p:txBody>
          <a:bodyPr/>
          <a:lstStyle/>
          <a:p>
            <a:fld id="{75DF2D63-3FF5-D547-96B9-BE9CCD1ABA58}" type="slidenum">
              <a:rPr lang="en-US" smtClean="0"/>
              <a:t>16</a:t>
            </a:fld>
            <a:endParaRPr lang="en-US" dirty="0"/>
          </a:p>
        </p:txBody>
      </p:sp>
      <p:pic>
        <p:nvPicPr>
          <p:cNvPr id="20" name="Picture Placeholder 19">
            <a:extLst>
              <a:ext uri="{FF2B5EF4-FFF2-40B4-BE49-F238E27FC236}">
                <a16:creationId xmlns:a16="http://schemas.microsoft.com/office/drawing/2014/main" xmlns=""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xmlns=""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err="1"/>
              <a:t>R&amp;d</a:t>
            </a:r>
            <a:r>
              <a:rPr lang="en-US" sz="1400" dirty="0"/>
              <a:t> of Latency issue and black body radiation box</a:t>
            </a:r>
          </a:p>
        </p:txBody>
      </p:sp>
      <p:sp>
        <p:nvSpPr>
          <p:cNvPr id="44" name="Content Placeholder 3">
            <a:extLst>
              <a:ext uri="{FF2B5EF4-FFF2-40B4-BE49-F238E27FC236}">
                <a16:creationId xmlns:a16="http://schemas.microsoft.com/office/drawing/2014/main" xmlns=""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Worked on how to interconnect CRI AI camera and Black body radiation box</a:t>
            </a:r>
          </a:p>
          <a:p>
            <a:r>
              <a:rPr lang="en-US" dirty="0"/>
              <a:t>R&amp;D on CRI AI Camera Latency issue</a:t>
            </a:r>
          </a:p>
        </p:txBody>
      </p:sp>
      <p:sp>
        <p:nvSpPr>
          <p:cNvPr id="51" name="Text Placeholder 2">
            <a:extLst>
              <a:ext uri="{FF2B5EF4-FFF2-40B4-BE49-F238E27FC236}">
                <a16:creationId xmlns:a16="http://schemas.microsoft.com/office/drawing/2014/main" xmlns="" id="{6DD6A899-6239-3370-81FD-0F9893FEE55B}"/>
              </a:ext>
            </a:extLst>
          </p:cNvPr>
          <p:cNvSpPr txBox="1">
            <a:spLocks/>
          </p:cNvSpPr>
          <p:nvPr/>
        </p:nvSpPr>
        <p:spPr>
          <a:xfrm>
            <a:off x="6545578" y="1831469"/>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Face recognition using fusion image</a:t>
            </a:r>
          </a:p>
        </p:txBody>
      </p:sp>
      <p:sp>
        <p:nvSpPr>
          <p:cNvPr id="52" name="Content Placeholder 3">
            <a:extLst>
              <a:ext uri="{FF2B5EF4-FFF2-40B4-BE49-F238E27FC236}">
                <a16:creationId xmlns:a16="http://schemas.microsoft.com/office/drawing/2014/main" xmlns="" id="{2C199256-1C51-48DA-56B2-CF9B3AA001CE}"/>
              </a:ext>
            </a:extLst>
          </p:cNvPr>
          <p:cNvSpPr txBox="1">
            <a:spLocks/>
          </p:cNvSpPr>
          <p:nvPr/>
        </p:nvSpPr>
        <p:spPr>
          <a:xfrm>
            <a:off x="7019542" y="239040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Implemented code for recognizing an image using fusion image</a:t>
            </a:r>
          </a:p>
        </p:txBody>
      </p:sp>
    </p:spTree>
    <p:extLst>
      <p:ext uri="{BB962C8B-B14F-4D97-AF65-F5344CB8AC3E}">
        <p14:creationId xmlns:p14="http://schemas.microsoft.com/office/powerpoint/2010/main" val="104182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92A9E4-3B33-8623-FB27-6D7248C372EA}"/>
              </a:ext>
            </a:extLst>
          </p:cNvPr>
          <p:cNvSpPr>
            <a:spLocks noGrp="1"/>
          </p:cNvSpPr>
          <p:nvPr>
            <p:ph type="title"/>
          </p:nvPr>
        </p:nvSpPr>
        <p:spPr/>
        <p:txBody>
          <a:bodyPr/>
          <a:lstStyle/>
          <a:p>
            <a:r>
              <a:rPr lang="en-US" dirty="0"/>
              <a:t>PHASE 8</a:t>
            </a:r>
          </a:p>
        </p:txBody>
      </p:sp>
      <p:sp>
        <p:nvSpPr>
          <p:cNvPr id="8" name="Footer Placeholder 7">
            <a:extLst>
              <a:ext uri="{FF2B5EF4-FFF2-40B4-BE49-F238E27FC236}">
                <a16:creationId xmlns:a16="http://schemas.microsoft.com/office/drawing/2014/main" xmlns=""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xmlns="" id="{E5076FCA-E5D9-5BC6-F8F1-95D9E5569449}"/>
              </a:ext>
            </a:extLst>
          </p:cNvPr>
          <p:cNvSpPr>
            <a:spLocks noGrp="1"/>
          </p:cNvSpPr>
          <p:nvPr>
            <p:ph type="sldNum" sz="quarter" idx="11"/>
          </p:nvPr>
        </p:nvSpPr>
        <p:spPr/>
        <p:txBody>
          <a:bodyPr/>
          <a:lstStyle/>
          <a:p>
            <a:fld id="{75DF2D63-3FF5-D547-96B9-BE9CCD1ABA58}" type="slidenum">
              <a:rPr lang="en-US" smtClean="0"/>
              <a:t>17</a:t>
            </a:fld>
            <a:endParaRPr lang="en-US" dirty="0"/>
          </a:p>
        </p:txBody>
      </p:sp>
      <p:pic>
        <p:nvPicPr>
          <p:cNvPr id="20" name="Picture Placeholder 19">
            <a:extLst>
              <a:ext uri="{FF2B5EF4-FFF2-40B4-BE49-F238E27FC236}">
                <a16:creationId xmlns:a16="http://schemas.microsoft.com/office/drawing/2014/main" xmlns=""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xmlns="" id="{BFC8B13F-24FC-6687-4322-80C3C6FCAD4B}"/>
              </a:ext>
            </a:extLst>
          </p:cNvPr>
          <p:cNvSpPr txBox="1">
            <a:spLocks/>
          </p:cNvSpPr>
          <p:nvPr/>
        </p:nvSpPr>
        <p:spPr>
          <a:xfrm>
            <a:off x="6545576" y="276985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black body radiation box</a:t>
            </a:r>
          </a:p>
        </p:txBody>
      </p:sp>
      <p:sp>
        <p:nvSpPr>
          <p:cNvPr id="44" name="Content Placeholder 3">
            <a:extLst>
              <a:ext uri="{FF2B5EF4-FFF2-40B4-BE49-F238E27FC236}">
                <a16:creationId xmlns:a16="http://schemas.microsoft.com/office/drawing/2014/main" xmlns="" id="{CF253492-B6C0-8C54-AD59-7202439DE948}"/>
              </a:ext>
            </a:extLst>
          </p:cNvPr>
          <p:cNvSpPr txBox="1">
            <a:spLocks/>
          </p:cNvSpPr>
          <p:nvPr/>
        </p:nvSpPr>
        <p:spPr>
          <a:xfrm>
            <a:off x="7019542" y="3314119"/>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Configured black body radiation box with CRI AI Camera using iVMS-4200 application.</a:t>
            </a:r>
          </a:p>
          <a:p>
            <a:r>
              <a:rPr lang="en-US" dirty="0"/>
              <a:t>Configured black body radiation box temperatures to alert the system </a:t>
            </a:r>
          </a:p>
        </p:txBody>
      </p:sp>
      <p:sp>
        <p:nvSpPr>
          <p:cNvPr id="45" name="Text Placeholder 2">
            <a:extLst>
              <a:ext uri="{FF2B5EF4-FFF2-40B4-BE49-F238E27FC236}">
                <a16:creationId xmlns:a16="http://schemas.microsoft.com/office/drawing/2014/main" xmlns="" id="{2F642C2D-66FD-EAA2-4AA4-AB0B0DAF08E0}"/>
              </a:ext>
            </a:extLst>
          </p:cNvPr>
          <p:cNvSpPr txBox="1">
            <a:spLocks/>
          </p:cNvSpPr>
          <p:nvPr/>
        </p:nvSpPr>
        <p:spPr>
          <a:xfrm>
            <a:off x="6545576" y="4374253"/>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Elimination of similar image</a:t>
            </a:r>
          </a:p>
        </p:txBody>
      </p:sp>
      <p:sp>
        <p:nvSpPr>
          <p:cNvPr id="46" name="Content Placeholder 3">
            <a:extLst>
              <a:ext uri="{FF2B5EF4-FFF2-40B4-BE49-F238E27FC236}">
                <a16:creationId xmlns:a16="http://schemas.microsoft.com/office/drawing/2014/main" xmlns="" id="{FDCDD09F-1293-0A99-845E-EE14524AAB74}"/>
              </a:ext>
            </a:extLst>
          </p:cNvPr>
          <p:cNvSpPr txBox="1">
            <a:spLocks/>
          </p:cNvSpPr>
          <p:nvPr/>
        </p:nvSpPr>
        <p:spPr>
          <a:xfrm>
            <a:off x="7019542" y="4833612"/>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Started working on feature to not to capture an image for similar angle</a:t>
            </a:r>
          </a:p>
          <a:p>
            <a:endParaRPr lang="en-US" dirty="0"/>
          </a:p>
        </p:txBody>
      </p:sp>
      <p:sp>
        <p:nvSpPr>
          <p:cNvPr id="51" name="Text Placeholder 2">
            <a:extLst>
              <a:ext uri="{FF2B5EF4-FFF2-40B4-BE49-F238E27FC236}">
                <a16:creationId xmlns:a16="http://schemas.microsoft.com/office/drawing/2014/main" xmlns="" id="{6DD6A899-6239-3370-81FD-0F9893FEE55B}"/>
              </a:ext>
            </a:extLst>
          </p:cNvPr>
          <p:cNvSpPr txBox="1">
            <a:spLocks/>
          </p:cNvSpPr>
          <p:nvPr/>
        </p:nvSpPr>
        <p:spPr>
          <a:xfrm>
            <a:off x="6545576" y="1746803"/>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Facial recognition using Cri Ai Camera</a:t>
            </a:r>
          </a:p>
        </p:txBody>
      </p:sp>
      <p:sp>
        <p:nvSpPr>
          <p:cNvPr id="52" name="Content Placeholder 3">
            <a:extLst>
              <a:ext uri="{FF2B5EF4-FFF2-40B4-BE49-F238E27FC236}">
                <a16:creationId xmlns:a16="http://schemas.microsoft.com/office/drawing/2014/main" xmlns="" id="{2C199256-1C51-48DA-56B2-CF9B3AA001CE}"/>
              </a:ext>
            </a:extLst>
          </p:cNvPr>
          <p:cNvSpPr txBox="1">
            <a:spLocks/>
          </p:cNvSpPr>
          <p:nvPr/>
        </p:nvSpPr>
        <p:spPr>
          <a:xfrm>
            <a:off x="7019542" y="2280336"/>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implemented functionality of recognizing an image using CRI AI camera and tested the same</a:t>
            </a:r>
          </a:p>
        </p:txBody>
      </p:sp>
    </p:spTree>
    <p:extLst>
      <p:ext uri="{BB962C8B-B14F-4D97-AF65-F5344CB8AC3E}">
        <p14:creationId xmlns:p14="http://schemas.microsoft.com/office/powerpoint/2010/main" val="1171880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92A9E4-3B33-8623-FB27-6D7248C372EA}"/>
              </a:ext>
            </a:extLst>
          </p:cNvPr>
          <p:cNvSpPr>
            <a:spLocks noGrp="1"/>
          </p:cNvSpPr>
          <p:nvPr>
            <p:ph type="title"/>
          </p:nvPr>
        </p:nvSpPr>
        <p:spPr/>
        <p:txBody>
          <a:bodyPr/>
          <a:lstStyle/>
          <a:p>
            <a:r>
              <a:rPr lang="en-US" dirty="0"/>
              <a:t>PHASE 9</a:t>
            </a:r>
          </a:p>
        </p:txBody>
      </p:sp>
      <p:sp>
        <p:nvSpPr>
          <p:cNvPr id="8" name="Footer Placeholder 7">
            <a:extLst>
              <a:ext uri="{FF2B5EF4-FFF2-40B4-BE49-F238E27FC236}">
                <a16:creationId xmlns:a16="http://schemas.microsoft.com/office/drawing/2014/main" xmlns=""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xmlns="" id="{E5076FCA-E5D9-5BC6-F8F1-95D9E5569449}"/>
              </a:ext>
            </a:extLst>
          </p:cNvPr>
          <p:cNvSpPr>
            <a:spLocks noGrp="1"/>
          </p:cNvSpPr>
          <p:nvPr>
            <p:ph type="sldNum" sz="quarter" idx="11"/>
          </p:nvPr>
        </p:nvSpPr>
        <p:spPr/>
        <p:txBody>
          <a:bodyPr/>
          <a:lstStyle/>
          <a:p>
            <a:fld id="{75DF2D63-3FF5-D547-96B9-BE9CCD1ABA58}" type="slidenum">
              <a:rPr lang="en-US" smtClean="0"/>
              <a:t>18</a:t>
            </a:fld>
            <a:endParaRPr lang="en-US" dirty="0"/>
          </a:p>
        </p:txBody>
      </p:sp>
      <p:pic>
        <p:nvPicPr>
          <p:cNvPr id="20" name="Picture Placeholder 19">
            <a:extLst>
              <a:ext uri="{FF2B5EF4-FFF2-40B4-BE49-F238E27FC236}">
                <a16:creationId xmlns:a16="http://schemas.microsoft.com/office/drawing/2014/main" xmlns=""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xmlns="" id="{BFC8B13F-24FC-6687-4322-80C3C6FCAD4B}"/>
              </a:ext>
            </a:extLst>
          </p:cNvPr>
          <p:cNvSpPr txBox="1">
            <a:spLocks/>
          </p:cNvSpPr>
          <p:nvPr/>
        </p:nvSpPr>
        <p:spPr>
          <a:xfrm>
            <a:off x="6545576" y="276985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Issue of similar image</a:t>
            </a:r>
          </a:p>
        </p:txBody>
      </p:sp>
      <p:sp>
        <p:nvSpPr>
          <p:cNvPr id="44" name="Content Placeholder 3">
            <a:extLst>
              <a:ext uri="{FF2B5EF4-FFF2-40B4-BE49-F238E27FC236}">
                <a16:creationId xmlns:a16="http://schemas.microsoft.com/office/drawing/2014/main" xmlns="" id="{CF253492-B6C0-8C54-AD59-7202439DE948}"/>
              </a:ext>
            </a:extLst>
          </p:cNvPr>
          <p:cNvSpPr txBox="1">
            <a:spLocks/>
          </p:cNvSpPr>
          <p:nvPr/>
        </p:nvSpPr>
        <p:spPr>
          <a:xfrm>
            <a:off x="7019542" y="3314119"/>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Identified and worked on issue of similar image</a:t>
            </a:r>
          </a:p>
          <a:p>
            <a:r>
              <a:rPr lang="en-US" dirty="0"/>
              <a:t>Solved a problem by using different technique to check the similar image</a:t>
            </a:r>
          </a:p>
        </p:txBody>
      </p:sp>
      <p:sp>
        <p:nvSpPr>
          <p:cNvPr id="45" name="Text Placeholder 2">
            <a:extLst>
              <a:ext uri="{FF2B5EF4-FFF2-40B4-BE49-F238E27FC236}">
                <a16:creationId xmlns:a16="http://schemas.microsoft.com/office/drawing/2014/main" xmlns="" id="{2F642C2D-66FD-EAA2-4AA4-AB0B0DAF08E0}"/>
              </a:ext>
            </a:extLst>
          </p:cNvPr>
          <p:cNvSpPr txBox="1">
            <a:spLocks/>
          </p:cNvSpPr>
          <p:nvPr/>
        </p:nvSpPr>
        <p:spPr>
          <a:xfrm>
            <a:off x="6545576" y="4374253"/>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Latency issue of Cri ai camera</a:t>
            </a:r>
          </a:p>
        </p:txBody>
      </p:sp>
      <p:sp>
        <p:nvSpPr>
          <p:cNvPr id="46" name="Content Placeholder 3">
            <a:extLst>
              <a:ext uri="{FF2B5EF4-FFF2-40B4-BE49-F238E27FC236}">
                <a16:creationId xmlns:a16="http://schemas.microsoft.com/office/drawing/2014/main" xmlns="" id="{FDCDD09F-1293-0A99-845E-EE14524AAB74}"/>
              </a:ext>
            </a:extLst>
          </p:cNvPr>
          <p:cNvSpPr txBox="1">
            <a:spLocks/>
          </p:cNvSpPr>
          <p:nvPr/>
        </p:nvSpPr>
        <p:spPr>
          <a:xfrm>
            <a:off x="7019542" y="4833612"/>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R&amp;D of the problem and tried multiple ways to overcome the latency problem </a:t>
            </a:r>
          </a:p>
        </p:txBody>
      </p:sp>
      <p:sp>
        <p:nvSpPr>
          <p:cNvPr id="51" name="Text Placeholder 2">
            <a:extLst>
              <a:ext uri="{FF2B5EF4-FFF2-40B4-BE49-F238E27FC236}">
                <a16:creationId xmlns:a16="http://schemas.microsoft.com/office/drawing/2014/main" xmlns="" id="{6DD6A899-6239-3370-81FD-0F9893FEE55B}"/>
              </a:ext>
            </a:extLst>
          </p:cNvPr>
          <p:cNvSpPr txBox="1">
            <a:spLocks/>
          </p:cNvSpPr>
          <p:nvPr/>
        </p:nvSpPr>
        <p:spPr>
          <a:xfrm>
            <a:off x="6545576" y="1746803"/>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User interface</a:t>
            </a:r>
          </a:p>
        </p:txBody>
      </p:sp>
      <p:sp>
        <p:nvSpPr>
          <p:cNvPr id="52" name="Content Placeholder 3">
            <a:extLst>
              <a:ext uri="{FF2B5EF4-FFF2-40B4-BE49-F238E27FC236}">
                <a16:creationId xmlns:a16="http://schemas.microsoft.com/office/drawing/2014/main" xmlns="" id="{2C199256-1C51-48DA-56B2-CF9B3AA001CE}"/>
              </a:ext>
            </a:extLst>
          </p:cNvPr>
          <p:cNvSpPr txBox="1">
            <a:spLocks/>
          </p:cNvSpPr>
          <p:nvPr/>
        </p:nvSpPr>
        <p:spPr>
          <a:xfrm>
            <a:off x="7019542" y="2280336"/>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Created an UI for better user experience and easy interface for non-IT user</a:t>
            </a:r>
          </a:p>
        </p:txBody>
      </p:sp>
    </p:spTree>
    <p:extLst>
      <p:ext uri="{BB962C8B-B14F-4D97-AF65-F5344CB8AC3E}">
        <p14:creationId xmlns:p14="http://schemas.microsoft.com/office/powerpoint/2010/main" val="329911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92A9E4-3B33-8623-FB27-6D7248C372EA}"/>
              </a:ext>
            </a:extLst>
          </p:cNvPr>
          <p:cNvSpPr>
            <a:spLocks noGrp="1"/>
          </p:cNvSpPr>
          <p:nvPr>
            <p:ph type="title"/>
          </p:nvPr>
        </p:nvSpPr>
        <p:spPr/>
        <p:txBody>
          <a:bodyPr/>
          <a:lstStyle/>
          <a:p>
            <a:r>
              <a:rPr lang="en-US" dirty="0"/>
              <a:t>PHASE 10</a:t>
            </a:r>
          </a:p>
        </p:txBody>
      </p:sp>
      <p:sp>
        <p:nvSpPr>
          <p:cNvPr id="8" name="Footer Placeholder 7">
            <a:extLst>
              <a:ext uri="{FF2B5EF4-FFF2-40B4-BE49-F238E27FC236}">
                <a16:creationId xmlns:a16="http://schemas.microsoft.com/office/drawing/2014/main" xmlns="" id="{8B1640E3-ACD2-7360-A022-281862D31457}"/>
              </a:ext>
            </a:extLst>
          </p:cNvPr>
          <p:cNvSpPr>
            <a:spLocks noGrp="1"/>
          </p:cNvSpPr>
          <p:nvPr>
            <p:ph type="ftr" sz="quarter" idx="12"/>
          </p:nvPr>
        </p:nvSpPr>
        <p:spPr>
          <a:xfrm rot="16200000">
            <a:off x="-419029" y="1211650"/>
            <a:ext cx="2200276" cy="253225"/>
          </a:xfrm>
        </p:spPr>
        <p:txBody>
          <a:bodyPr/>
          <a:lstStyle/>
          <a:p>
            <a:r>
              <a:rPr lang="en-US" dirty="0"/>
              <a:t>CRI AI THERMAL CAMERA</a:t>
            </a:r>
          </a:p>
        </p:txBody>
      </p:sp>
      <p:sp>
        <p:nvSpPr>
          <p:cNvPr id="7" name="Slide Number Placeholder 6">
            <a:extLst>
              <a:ext uri="{FF2B5EF4-FFF2-40B4-BE49-F238E27FC236}">
                <a16:creationId xmlns:a16="http://schemas.microsoft.com/office/drawing/2014/main" xmlns="" id="{E5076FCA-E5D9-5BC6-F8F1-95D9E5569449}"/>
              </a:ext>
            </a:extLst>
          </p:cNvPr>
          <p:cNvSpPr>
            <a:spLocks noGrp="1"/>
          </p:cNvSpPr>
          <p:nvPr>
            <p:ph type="sldNum" sz="quarter" idx="11"/>
          </p:nvPr>
        </p:nvSpPr>
        <p:spPr/>
        <p:txBody>
          <a:bodyPr/>
          <a:lstStyle/>
          <a:p>
            <a:fld id="{75DF2D63-3FF5-D547-96B9-BE9CCD1ABA58}" type="slidenum">
              <a:rPr lang="en-US" smtClean="0"/>
              <a:t>19</a:t>
            </a:fld>
            <a:endParaRPr lang="en-US" dirty="0"/>
          </a:p>
        </p:txBody>
      </p:sp>
      <p:pic>
        <p:nvPicPr>
          <p:cNvPr id="20" name="Picture Placeholder 19">
            <a:extLst>
              <a:ext uri="{FF2B5EF4-FFF2-40B4-BE49-F238E27FC236}">
                <a16:creationId xmlns:a16="http://schemas.microsoft.com/office/drawing/2014/main" xmlns="" id="{8E27667B-9A6E-FFFB-5D23-328761DE543D}"/>
              </a:ext>
            </a:extLst>
          </p:cNvPr>
          <p:cNvPicPr>
            <a:picLocks noGrp="1" noChangeAspect="1"/>
          </p:cNvPicPr>
          <p:nvPr>
            <p:ph type="pic" sz="quarter" idx="14"/>
          </p:nvPr>
        </p:nvPicPr>
        <p:blipFill>
          <a:blip r:embed="rId2"/>
          <a:srcRect l="25000" r="25000"/>
          <a:stretch>
            <a:fillRect/>
          </a:stretch>
        </p:blipFill>
        <p:spPr>
          <a:xfrm>
            <a:off x="1057658" y="632460"/>
            <a:ext cx="3578352" cy="3578352"/>
          </a:xfrm>
        </p:spPr>
      </p:pic>
      <p:sp>
        <p:nvSpPr>
          <p:cNvPr id="43" name="Text Placeholder 2">
            <a:extLst>
              <a:ext uri="{FF2B5EF4-FFF2-40B4-BE49-F238E27FC236}">
                <a16:creationId xmlns:a16="http://schemas.microsoft.com/office/drawing/2014/main" xmlns="" id="{BFC8B13F-24FC-6687-4322-80C3C6FCAD4B}"/>
              </a:ext>
            </a:extLst>
          </p:cNvPr>
          <p:cNvSpPr txBox="1">
            <a:spLocks/>
          </p:cNvSpPr>
          <p:nvPr/>
        </p:nvSpPr>
        <p:spPr>
          <a:xfrm>
            <a:off x="6545578" y="313989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History log file</a:t>
            </a:r>
          </a:p>
        </p:txBody>
      </p:sp>
      <p:sp>
        <p:nvSpPr>
          <p:cNvPr id="44" name="Content Placeholder 3">
            <a:extLst>
              <a:ext uri="{FF2B5EF4-FFF2-40B4-BE49-F238E27FC236}">
                <a16:creationId xmlns:a16="http://schemas.microsoft.com/office/drawing/2014/main" xmlns="" id="{CF253492-B6C0-8C54-AD59-7202439DE948}"/>
              </a:ext>
            </a:extLst>
          </p:cNvPr>
          <p:cNvSpPr txBox="1">
            <a:spLocks/>
          </p:cNvSpPr>
          <p:nvPr/>
        </p:nvSpPr>
        <p:spPr>
          <a:xfrm>
            <a:off x="7019542" y="364855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Implemented a functionality for recording actions performed by a user</a:t>
            </a:r>
          </a:p>
        </p:txBody>
      </p:sp>
      <p:sp>
        <p:nvSpPr>
          <p:cNvPr id="45" name="Text Placeholder 2">
            <a:extLst>
              <a:ext uri="{FF2B5EF4-FFF2-40B4-BE49-F238E27FC236}">
                <a16:creationId xmlns:a16="http://schemas.microsoft.com/office/drawing/2014/main" xmlns="" id="{2F642C2D-66FD-EAA2-4AA4-AB0B0DAF08E0}"/>
              </a:ext>
            </a:extLst>
          </p:cNvPr>
          <p:cNvSpPr txBox="1">
            <a:spLocks/>
          </p:cNvSpPr>
          <p:nvPr/>
        </p:nvSpPr>
        <p:spPr>
          <a:xfrm>
            <a:off x="6545576" y="4268429"/>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CRI AI Latency issue</a:t>
            </a:r>
          </a:p>
        </p:txBody>
      </p:sp>
      <p:sp>
        <p:nvSpPr>
          <p:cNvPr id="46" name="Content Placeholder 3">
            <a:extLst>
              <a:ext uri="{FF2B5EF4-FFF2-40B4-BE49-F238E27FC236}">
                <a16:creationId xmlns:a16="http://schemas.microsoft.com/office/drawing/2014/main" xmlns="" id="{FDCDD09F-1293-0A99-845E-EE14524AAB74}"/>
              </a:ext>
            </a:extLst>
          </p:cNvPr>
          <p:cNvSpPr txBox="1">
            <a:spLocks/>
          </p:cNvSpPr>
          <p:nvPr/>
        </p:nvSpPr>
        <p:spPr>
          <a:xfrm>
            <a:off x="7019542" y="477012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Worked on suggested way such as using ethernet cable, but failed to reduce the latency issue</a:t>
            </a:r>
          </a:p>
        </p:txBody>
      </p:sp>
      <p:sp>
        <p:nvSpPr>
          <p:cNvPr id="51" name="Text Placeholder 2">
            <a:extLst>
              <a:ext uri="{FF2B5EF4-FFF2-40B4-BE49-F238E27FC236}">
                <a16:creationId xmlns:a16="http://schemas.microsoft.com/office/drawing/2014/main" xmlns="" id="{6DD6A899-6239-3370-81FD-0F9893FEE55B}"/>
              </a:ext>
            </a:extLst>
          </p:cNvPr>
          <p:cNvSpPr txBox="1">
            <a:spLocks/>
          </p:cNvSpPr>
          <p:nvPr/>
        </p:nvSpPr>
        <p:spPr>
          <a:xfrm>
            <a:off x="6545576" y="2064302"/>
            <a:ext cx="4874895"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vert="horz" wrap="square" lIns="0" tIns="0" rIns="0" bIns="0" rtlCol="0" anchor="b">
            <a:noAutofit/>
          </a:bodyPr>
          <a:lstStyle>
            <a:lvl1pPr marL="0" indent="0" algn="l" defTabSz="914400" rtl="0" eaLnBrk="1" latinLnBrk="0" hangingPunct="1">
              <a:lnSpc>
                <a:spcPts val="172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400" dirty="0"/>
              <a:t>Splash screen </a:t>
            </a:r>
          </a:p>
        </p:txBody>
      </p:sp>
      <p:sp>
        <p:nvSpPr>
          <p:cNvPr id="52" name="Content Placeholder 3">
            <a:extLst>
              <a:ext uri="{FF2B5EF4-FFF2-40B4-BE49-F238E27FC236}">
                <a16:creationId xmlns:a16="http://schemas.microsoft.com/office/drawing/2014/main" xmlns="" id="{2C199256-1C51-48DA-56B2-CF9B3AA001CE}"/>
              </a:ext>
            </a:extLst>
          </p:cNvPr>
          <p:cNvSpPr txBox="1">
            <a:spLocks/>
          </p:cNvSpPr>
          <p:nvPr/>
        </p:nvSpPr>
        <p:spPr>
          <a:xfrm>
            <a:off x="7019542" y="2568201"/>
            <a:ext cx="4114800" cy="46939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order to serve better UI experience when system get started, implemented splash screen code</a:t>
            </a:r>
          </a:p>
        </p:txBody>
      </p:sp>
    </p:spTree>
    <p:extLst>
      <p:ext uri="{BB962C8B-B14F-4D97-AF65-F5344CB8AC3E}">
        <p14:creationId xmlns:p14="http://schemas.microsoft.com/office/powerpoint/2010/main" val="266020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3EB422-1287-FCEB-63CE-599FDC8468D8}"/>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xmlns="" id="{DE9EDB55-C0CF-1610-24F0-07462C63BCEB}"/>
              </a:ext>
            </a:extLst>
          </p:cNvPr>
          <p:cNvSpPr>
            <a:spLocks noGrp="1"/>
          </p:cNvSpPr>
          <p:nvPr>
            <p:ph type="ftr" sz="quarter" idx="12"/>
          </p:nvPr>
        </p:nvSpPr>
        <p:spPr>
          <a:xfrm rot="16200000">
            <a:off x="-489191" y="1194607"/>
            <a:ext cx="2287481" cy="200107"/>
          </a:xfrm>
        </p:spPr>
        <p:txBody>
          <a:bodyPr/>
          <a:lstStyle/>
          <a:p>
            <a:r>
              <a:rPr lang="en-US" dirty="0"/>
              <a:t>CRI AI THERMAL CAMERA</a:t>
            </a:r>
          </a:p>
        </p:txBody>
      </p:sp>
      <p:sp>
        <p:nvSpPr>
          <p:cNvPr id="4" name="Slide Number Placeholder 3">
            <a:extLst>
              <a:ext uri="{FF2B5EF4-FFF2-40B4-BE49-F238E27FC236}">
                <a16:creationId xmlns:a16="http://schemas.microsoft.com/office/drawing/2014/main" xmlns=""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xmlns="" id="{4D038CD2-9585-7E51-5359-D52935A77DF0}"/>
              </a:ext>
            </a:extLst>
          </p:cNvPr>
          <p:cNvSpPr>
            <a:spLocks noGrp="1"/>
          </p:cNvSpPr>
          <p:nvPr>
            <p:ph idx="1"/>
          </p:nvPr>
        </p:nvSpPr>
        <p:spPr>
          <a:xfrm>
            <a:off x="1242254" y="2304288"/>
            <a:ext cx="3602736" cy="3364992"/>
          </a:xfrm>
        </p:spPr>
        <p:txBody>
          <a:bodyPr/>
          <a:lstStyle/>
          <a:p>
            <a:r>
              <a:rPr lang="en-US" dirty="0"/>
              <a:t>Introduction</a:t>
            </a:r>
          </a:p>
          <a:p>
            <a:r>
              <a:rPr lang="en-US" dirty="0"/>
              <a:t>PROJECT SUMMARY</a:t>
            </a:r>
          </a:p>
          <a:p>
            <a:r>
              <a:rPr lang="en-US" dirty="0"/>
              <a:t>MEET OUR TEAM</a:t>
            </a:r>
          </a:p>
          <a:p>
            <a:r>
              <a:rPr lang="en-US" dirty="0"/>
              <a:t>SCOPE OF WORK</a:t>
            </a:r>
          </a:p>
          <a:p>
            <a:r>
              <a:rPr lang="en-US" dirty="0"/>
              <a:t>TIMELINE</a:t>
            </a:r>
          </a:p>
          <a:p>
            <a:r>
              <a:rPr lang="en-US" dirty="0"/>
              <a:t>Phases of work</a:t>
            </a:r>
          </a:p>
          <a:p>
            <a:r>
              <a:rPr lang="en-US" dirty="0"/>
              <a:t>REFERENCES</a:t>
            </a:r>
          </a:p>
          <a:p>
            <a:endParaRPr lang="en-US" dirty="0"/>
          </a:p>
          <a:p>
            <a:endParaRPr lang="en-US" dirty="0"/>
          </a:p>
          <a:p>
            <a:endParaRPr lang="en-US" dirty="0"/>
          </a:p>
        </p:txBody>
      </p:sp>
      <p:pic>
        <p:nvPicPr>
          <p:cNvPr id="12" name="Picture Placeholder 11">
            <a:extLst>
              <a:ext uri="{FF2B5EF4-FFF2-40B4-BE49-F238E27FC236}">
                <a16:creationId xmlns:a16="http://schemas.microsoft.com/office/drawing/2014/main" xmlns="" id="{8D06B28F-8023-0246-0E31-3B9953E88A8D}"/>
              </a:ext>
            </a:extLst>
          </p:cNvPr>
          <p:cNvPicPr>
            <a:picLocks noGrp="1" noChangeAspect="1"/>
          </p:cNvPicPr>
          <p:nvPr>
            <p:ph type="pic" sz="quarter" idx="13"/>
          </p:nvPr>
        </p:nvPicPr>
        <p:blipFill>
          <a:blip r:embed="rId2"/>
          <a:srcRect l="108" r="108"/>
          <a:stretch>
            <a:fillRect/>
          </a:stretch>
        </p:blipFill>
        <p:spPr>
          <a:xfrm>
            <a:off x="4933648" y="1188720"/>
            <a:ext cx="6638544" cy="4480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xmlns="" id="{B3B3F4B9-7135-333C-AB15-20C592149980}"/>
              </a:ext>
            </a:extLst>
          </p:cNvPr>
          <p:cNvSpPr txBox="1"/>
          <p:nvPr/>
        </p:nvSpPr>
        <p:spPr>
          <a:xfrm flipH="1">
            <a:off x="10685637" y="5669280"/>
            <a:ext cx="975213" cy="184666"/>
          </a:xfrm>
          <a:prstGeom prst="rect">
            <a:avLst/>
          </a:prstGeom>
          <a:noFill/>
        </p:spPr>
        <p:txBody>
          <a:bodyPr wrap="square" rtlCol="0">
            <a:spAutoFit/>
          </a:bodyPr>
          <a:lstStyle/>
          <a:p>
            <a:r>
              <a:rPr lang="en-US" sz="600" dirty="0"/>
              <a:t>IMAGE SOURCE: </a:t>
            </a:r>
            <a:r>
              <a:rPr lang="en-US" sz="600" dirty="0">
                <a:hlinkClick r:id="rId3"/>
              </a:rPr>
              <a:t>LEARN G2</a:t>
            </a:r>
            <a:endParaRPr lang="en-IN" sz="600" dirty="0"/>
          </a:p>
        </p:txBody>
      </p:sp>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xmlns=""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20</a:t>
            </a:fld>
            <a:endParaRPr lang="en-US" dirty="0"/>
          </a:p>
        </p:txBody>
      </p:sp>
      <p:pic>
        <p:nvPicPr>
          <p:cNvPr id="2" name="Content Placeholder 6">
            <a:extLst>
              <a:ext uri="{FF2B5EF4-FFF2-40B4-BE49-F238E27FC236}">
                <a16:creationId xmlns:a16="http://schemas.microsoft.com/office/drawing/2014/main" xmlns="" id="{67797F4A-8AF1-C05A-C0E7-8EE0C8825B16}"/>
              </a:ext>
            </a:extLst>
          </p:cNvPr>
          <p:cNvPicPr>
            <a:picLocks noGrp="1" noChangeAspect="1"/>
          </p:cNvPicPr>
          <p:nvPr/>
        </p:nvPicPr>
        <p:blipFill>
          <a:blip r:embed="rId3"/>
          <a:stretch>
            <a:fillRect/>
          </a:stretch>
        </p:blipFill>
        <p:spPr>
          <a:xfrm>
            <a:off x="4552639" y="1590784"/>
            <a:ext cx="5911200" cy="281013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xmlns="" id="{F5EE5EFC-CEB8-D397-AD6F-51B580EA5FE2}"/>
              </a:ext>
            </a:extLst>
          </p:cNvPr>
          <p:cNvSpPr txBox="1"/>
          <p:nvPr/>
        </p:nvSpPr>
        <p:spPr>
          <a:xfrm>
            <a:off x="1504639" y="2438402"/>
            <a:ext cx="6096000" cy="461665"/>
          </a:xfrm>
          <a:prstGeom prst="rect">
            <a:avLst/>
          </a:prstGeom>
          <a:noFill/>
        </p:spPr>
        <p:txBody>
          <a:bodyPr wrap="square">
            <a:spAutoFit/>
          </a:bodyPr>
          <a:lstStyle/>
          <a:p>
            <a:r>
              <a:rPr lang="en-US" sz="2400" dirty="0">
                <a:latin typeface="+mj-lt"/>
              </a:rPr>
              <a:t>Sample Dataset</a:t>
            </a:r>
            <a:endParaRPr lang="en-IN" sz="2400" dirty="0">
              <a:latin typeface="+mj-lt"/>
            </a:endParaRPr>
          </a:p>
        </p:txBody>
      </p:sp>
      <p:pic>
        <p:nvPicPr>
          <p:cNvPr id="9" name="Picture 8">
            <a:extLst>
              <a:ext uri="{FF2B5EF4-FFF2-40B4-BE49-F238E27FC236}">
                <a16:creationId xmlns:a16="http://schemas.microsoft.com/office/drawing/2014/main" xmlns="" id="{71278ABC-C68E-9A17-0EBE-15B4F6DBBDAA}"/>
              </a:ext>
            </a:extLst>
          </p:cNvPr>
          <p:cNvPicPr>
            <a:picLocks noChangeAspect="1"/>
          </p:cNvPicPr>
          <p:nvPr/>
        </p:nvPicPr>
        <p:blipFill>
          <a:blip r:embed="rId4"/>
          <a:stretch>
            <a:fillRect/>
          </a:stretch>
        </p:blipFill>
        <p:spPr>
          <a:xfrm>
            <a:off x="4552639" y="4876768"/>
            <a:ext cx="4835197" cy="1469756"/>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xmlns="" id="{FE5B88EA-6F01-CAA2-2A0B-9FC8F152D055}"/>
              </a:ext>
            </a:extLst>
          </p:cNvPr>
          <p:cNvSpPr txBox="1"/>
          <p:nvPr/>
        </p:nvSpPr>
        <p:spPr>
          <a:xfrm>
            <a:off x="1504639" y="5265276"/>
            <a:ext cx="6096000" cy="461665"/>
          </a:xfrm>
          <a:prstGeom prst="rect">
            <a:avLst/>
          </a:prstGeom>
          <a:noFill/>
        </p:spPr>
        <p:txBody>
          <a:bodyPr wrap="square">
            <a:spAutoFit/>
          </a:bodyPr>
          <a:lstStyle/>
          <a:p>
            <a:r>
              <a:rPr lang="en-US" sz="2400" dirty="0">
                <a:latin typeface="+mj-lt"/>
              </a:rPr>
              <a:t>Sample CSV</a:t>
            </a:r>
            <a:endParaRPr lang="en-IN" sz="2400" dirty="0">
              <a:latin typeface="+mj-lt"/>
            </a:endParaRPr>
          </a:p>
        </p:txBody>
      </p:sp>
    </p:spTree>
    <p:extLst>
      <p:ext uri="{BB962C8B-B14F-4D97-AF65-F5344CB8AC3E}">
        <p14:creationId xmlns:p14="http://schemas.microsoft.com/office/powerpoint/2010/main" val="2463772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21</a:t>
            </a:fld>
            <a:endParaRPr lang="en-US" dirty="0"/>
          </a:p>
        </p:txBody>
      </p:sp>
      <p:sp>
        <p:nvSpPr>
          <p:cNvPr id="7" name="TextBox 6">
            <a:extLst>
              <a:ext uri="{FF2B5EF4-FFF2-40B4-BE49-F238E27FC236}">
                <a16:creationId xmlns:a16="http://schemas.microsoft.com/office/drawing/2014/main" xmlns="" id="{F5EE5EFC-CEB8-D397-AD6F-51B580EA5FE2}"/>
              </a:ext>
            </a:extLst>
          </p:cNvPr>
          <p:cNvSpPr txBox="1"/>
          <p:nvPr/>
        </p:nvSpPr>
        <p:spPr>
          <a:xfrm>
            <a:off x="5010912" y="1659167"/>
            <a:ext cx="6096000" cy="461665"/>
          </a:xfrm>
          <a:prstGeom prst="rect">
            <a:avLst/>
          </a:prstGeom>
          <a:noFill/>
        </p:spPr>
        <p:txBody>
          <a:bodyPr wrap="square">
            <a:spAutoFit/>
          </a:bodyPr>
          <a:lstStyle/>
          <a:p>
            <a:r>
              <a:rPr lang="en-US" sz="2400" dirty="0">
                <a:latin typeface="+mj-lt"/>
              </a:rPr>
              <a:t>Face Recognition</a:t>
            </a:r>
            <a:endParaRPr lang="en-IN" sz="2400" dirty="0">
              <a:latin typeface="+mj-lt"/>
            </a:endParaRPr>
          </a:p>
        </p:txBody>
      </p:sp>
      <p:pic>
        <p:nvPicPr>
          <p:cNvPr id="6" name="Picture 5">
            <a:extLst>
              <a:ext uri="{FF2B5EF4-FFF2-40B4-BE49-F238E27FC236}">
                <a16:creationId xmlns:a16="http://schemas.microsoft.com/office/drawing/2014/main" xmlns="" id="{D9B21C0F-F16E-9314-9595-DF48B2129720}"/>
              </a:ext>
            </a:extLst>
          </p:cNvPr>
          <p:cNvPicPr>
            <a:picLocks noChangeAspect="1"/>
          </p:cNvPicPr>
          <p:nvPr/>
        </p:nvPicPr>
        <p:blipFill>
          <a:blip r:embed="rId2"/>
          <a:stretch>
            <a:fillRect/>
          </a:stretch>
        </p:blipFill>
        <p:spPr>
          <a:xfrm>
            <a:off x="3809270" y="2365584"/>
            <a:ext cx="5183012" cy="4116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151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xmlns=""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22</a:t>
            </a:fld>
            <a:endParaRPr lang="en-US" dirty="0"/>
          </a:p>
        </p:txBody>
      </p:sp>
      <p:sp>
        <p:nvSpPr>
          <p:cNvPr id="7" name="TextBox 6">
            <a:extLst>
              <a:ext uri="{FF2B5EF4-FFF2-40B4-BE49-F238E27FC236}">
                <a16:creationId xmlns:a16="http://schemas.microsoft.com/office/drawing/2014/main" xmlns="" id="{F5EE5EFC-CEB8-D397-AD6F-51B580EA5FE2}"/>
              </a:ext>
            </a:extLst>
          </p:cNvPr>
          <p:cNvSpPr txBox="1"/>
          <p:nvPr/>
        </p:nvSpPr>
        <p:spPr>
          <a:xfrm>
            <a:off x="4140179" y="1446840"/>
            <a:ext cx="6096000" cy="400110"/>
          </a:xfrm>
          <a:prstGeom prst="rect">
            <a:avLst/>
          </a:prstGeom>
          <a:noFill/>
        </p:spPr>
        <p:txBody>
          <a:bodyPr wrap="square">
            <a:spAutoFit/>
          </a:bodyPr>
          <a:lstStyle/>
          <a:p>
            <a:r>
              <a:rPr lang="en-US" sz="2000" dirty="0">
                <a:latin typeface="+mj-lt"/>
              </a:rPr>
              <a:t>Accessibility to CRI AI Camera</a:t>
            </a:r>
            <a:endParaRPr lang="en-IN" sz="2000" dirty="0">
              <a:latin typeface="+mj-lt"/>
            </a:endParaRPr>
          </a:p>
        </p:txBody>
      </p:sp>
      <p:pic>
        <p:nvPicPr>
          <p:cNvPr id="6" name="Picture 5" descr="A screenshot of a computer&#10;&#10;Description automatically generated with low confidence">
            <a:extLst>
              <a:ext uri="{FF2B5EF4-FFF2-40B4-BE49-F238E27FC236}">
                <a16:creationId xmlns:a16="http://schemas.microsoft.com/office/drawing/2014/main" xmlns="" id="{58BCC00C-9734-891E-9529-99F1D14DD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555" y="2001225"/>
            <a:ext cx="7757713" cy="43637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53263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xmlns=""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23</a:t>
            </a:fld>
            <a:endParaRPr lang="en-US" dirty="0"/>
          </a:p>
        </p:txBody>
      </p:sp>
      <p:sp>
        <p:nvSpPr>
          <p:cNvPr id="7" name="TextBox 6">
            <a:extLst>
              <a:ext uri="{FF2B5EF4-FFF2-40B4-BE49-F238E27FC236}">
                <a16:creationId xmlns:a16="http://schemas.microsoft.com/office/drawing/2014/main" xmlns="" id="{F5EE5EFC-CEB8-D397-AD6F-51B580EA5FE2}"/>
              </a:ext>
            </a:extLst>
          </p:cNvPr>
          <p:cNvSpPr txBox="1"/>
          <p:nvPr/>
        </p:nvSpPr>
        <p:spPr>
          <a:xfrm>
            <a:off x="4140179" y="1446840"/>
            <a:ext cx="6096000" cy="400110"/>
          </a:xfrm>
          <a:prstGeom prst="rect">
            <a:avLst/>
          </a:prstGeom>
          <a:noFill/>
        </p:spPr>
        <p:txBody>
          <a:bodyPr wrap="square">
            <a:spAutoFit/>
          </a:bodyPr>
          <a:lstStyle/>
          <a:p>
            <a:r>
              <a:rPr lang="en-US" sz="2000" dirty="0">
                <a:latin typeface="+mj-lt"/>
              </a:rPr>
              <a:t>Face Recognition using CRI AI Camera</a:t>
            </a:r>
            <a:endParaRPr lang="en-IN" sz="2000" dirty="0">
              <a:latin typeface="+mj-lt"/>
            </a:endParaRPr>
          </a:p>
        </p:txBody>
      </p:sp>
      <p:pic>
        <p:nvPicPr>
          <p:cNvPr id="2" name="Picture 1">
            <a:extLst>
              <a:ext uri="{FF2B5EF4-FFF2-40B4-BE49-F238E27FC236}">
                <a16:creationId xmlns:a16="http://schemas.microsoft.com/office/drawing/2014/main" xmlns="" id="{F143E215-464A-4746-2AEB-67B9ABA7F56B}"/>
              </a:ext>
            </a:extLst>
          </p:cNvPr>
          <p:cNvPicPr>
            <a:picLocks noChangeAspect="1"/>
          </p:cNvPicPr>
          <p:nvPr/>
        </p:nvPicPr>
        <p:blipFill rotWithShape="1">
          <a:blip r:embed="rId3">
            <a:extLst>
              <a:ext uri="{28A0092B-C50C-407E-A947-70E740481C1C}">
                <a14:useLocalDpi xmlns:a14="http://schemas.microsoft.com/office/drawing/2010/main" val="0"/>
              </a:ext>
            </a:extLst>
          </a:blip>
          <a:srcRect l="43520" t="9558" r="9790" b="23743"/>
          <a:stretch/>
        </p:blipFill>
        <p:spPr>
          <a:xfrm>
            <a:off x="1044613" y="2290234"/>
            <a:ext cx="5202552" cy="4178520"/>
          </a:xfrm>
          <a:prstGeom prst="rect">
            <a:avLst/>
          </a:prstGeom>
        </p:spPr>
      </p:pic>
      <p:pic>
        <p:nvPicPr>
          <p:cNvPr id="8" name="Picture 7">
            <a:extLst>
              <a:ext uri="{FF2B5EF4-FFF2-40B4-BE49-F238E27FC236}">
                <a16:creationId xmlns:a16="http://schemas.microsoft.com/office/drawing/2014/main" xmlns="" id="{EB518A82-7626-D4A3-BC01-35FBAE39265B}"/>
              </a:ext>
            </a:extLst>
          </p:cNvPr>
          <p:cNvPicPr>
            <a:picLocks noChangeAspect="1"/>
          </p:cNvPicPr>
          <p:nvPr/>
        </p:nvPicPr>
        <p:blipFill rotWithShape="1">
          <a:blip r:embed="rId4">
            <a:extLst>
              <a:ext uri="{28A0092B-C50C-407E-A947-70E740481C1C}">
                <a14:useLocalDpi xmlns:a14="http://schemas.microsoft.com/office/drawing/2010/main" val="0"/>
              </a:ext>
            </a:extLst>
          </a:blip>
          <a:srcRect l="43415" t="9745" r="9472" b="24119"/>
          <a:stretch/>
        </p:blipFill>
        <p:spPr>
          <a:xfrm>
            <a:off x="6610528" y="2290234"/>
            <a:ext cx="5334806" cy="4210431"/>
          </a:xfrm>
          <a:prstGeom prst="rect">
            <a:avLst/>
          </a:prstGeom>
        </p:spPr>
      </p:pic>
    </p:spTree>
    <p:extLst>
      <p:ext uri="{BB962C8B-B14F-4D97-AF65-F5344CB8AC3E}">
        <p14:creationId xmlns:p14="http://schemas.microsoft.com/office/powerpoint/2010/main" val="3711311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xmlns=""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24</a:t>
            </a:fld>
            <a:endParaRPr lang="en-US" dirty="0"/>
          </a:p>
        </p:txBody>
      </p:sp>
      <p:sp>
        <p:nvSpPr>
          <p:cNvPr id="7" name="TextBox 6">
            <a:extLst>
              <a:ext uri="{FF2B5EF4-FFF2-40B4-BE49-F238E27FC236}">
                <a16:creationId xmlns:a16="http://schemas.microsoft.com/office/drawing/2014/main" xmlns="" id="{F5EE5EFC-CEB8-D397-AD6F-51B580EA5FE2}"/>
              </a:ext>
            </a:extLst>
          </p:cNvPr>
          <p:cNvSpPr txBox="1"/>
          <p:nvPr/>
        </p:nvSpPr>
        <p:spPr>
          <a:xfrm>
            <a:off x="1655233" y="1692373"/>
            <a:ext cx="8580946" cy="400110"/>
          </a:xfrm>
          <a:prstGeom prst="rect">
            <a:avLst/>
          </a:prstGeom>
          <a:noFill/>
        </p:spPr>
        <p:txBody>
          <a:bodyPr wrap="square">
            <a:spAutoFit/>
          </a:bodyPr>
          <a:lstStyle/>
          <a:p>
            <a:pPr algn="ctr"/>
            <a:r>
              <a:rPr lang="en-US" sz="2000" dirty="0">
                <a:latin typeface="+mj-lt"/>
              </a:rPr>
              <a:t>Blackbody radiation box integrated with camera showing temperature</a:t>
            </a:r>
            <a:endParaRPr lang="en-IN" sz="2000" dirty="0">
              <a:latin typeface="+mj-lt"/>
            </a:endParaRPr>
          </a:p>
        </p:txBody>
      </p:sp>
      <p:pic>
        <p:nvPicPr>
          <p:cNvPr id="2" name="Picture 1">
            <a:extLst>
              <a:ext uri="{FF2B5EF4-FFF2-40B4-BE49-F238E27FC236}">
                <a16:creationId xmlns:a16="http://schemas.microsoft.com/office/drawing/2014/main" xmlns="" id="{45E7C349-0AB0-B9AE-E2AC-D6166220D37C}"/>
              </a:ext>
            </a:extLst>
          </p:cNvPr>
          <p:cNvPicPr>
            <a:picLocks noChangeAspect="1"/>
          </p:cNvPicPr>
          <p:nvPr/>
        </p:nvPicPr>
        <p:blipFill>
          <a:blip r:embed="rId3"/>
          <a:stretch>
            <a:fillRect/>
          </a:stretch>
        </p:blipFill>
        <p:spPr>
          <a:xfrm>
            <a:off x="845499" y="2672179"/>
            <a:ext cx="5350372" cy="3343982"/>
          </a:xfrm>
          <a:prstGeom prst="rect">
            <a:avLst/>
          </a:prstGeom>
        </p:spPr>
      </p:pic>
      <p:pic>
        <p:nvPicPr>
          <p:cNvPr id="8" name="Picture 7">
            <a:extLst>
              <a:ext uri="{FF2B5EF4-FFF2-40B4-BE49-F238E27FC236}">
                <a16:creationId xmlns:a16="http://schemas.microsoft.com/office/drawing/2014/main" xmlns="" id="{9AC85324-97E3-F3D7-0877-107963BE96D6}"/>
              </a:ext>
            </a:extLst>
          </p:cNvPr>
          <p:cNvPicPr>
            <a:picLocks noChangeAspect="1"/>
          </p:cNvPicPr>
          <p:nvPr/>
        </p:nvPicPr>
        <p:blipFill>
          <a:blip r:embed="rId4"/>
          <a:stretch>
            <a:fillRect/>
          </a:stretch>
        </p:blipFill>
        <p:spPr>
          <a:xfrm>
            <a:off x="6539195" y="2667183"/>
            <a:ext cx="5364188" cy="3352618"/>
          </a:xfrm>
          <a:prstGeom prst="rect">
            <a:avLst/>
          </a:prstGeom>
        </p:spPr>
      </p:pic>
    </p:spTree>
    <p:extLst>
      <p:ext uri="{BB962C8B-B14F-4D97-AF65-F5344CB8AC3E}">
        <p14:creationId xmlns:p14="http://schemas.microsoft.com/office/powerpoint/2010/main" val="2667922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xmlns=""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25</a:t>
            </a:fld>
            <a:endParaRPr lang="en-US" dirty="0"/>
          </a:p>
        </p:txBody>
      </p:sp>
      <p:sp>
        <p:nvSpPr>
          <p:cNvPr id="7" name="TextBox 6">
            <a:extLst>
              <a:ext uri="{FF2B5EF4-FFF2-40B4-BE49-F238E27FC236}">
                <a16:creationId xmlns:a16="http://schemas.microsoft.com/office/drawing/2014/main" xmlns="" id="{F5EE5EFC-CEB8-D397-AD6F-51B580EA5FE2}"/>
              </a:ext>
            </a:extLst>
          </p:cNvPr>
          <p:cNvSpPr txBox="1"/>
          <p:nvPr/>
        </p:nvSpPr>
        <p:spPr>
          <a:xfrm>
            <a:off x="4140179" y="1510339"/>
            <a:ext cx="6096000" cy="400110"/>
          </a:xfrm>
          <a:prstGeom prst="rect">
            <a:avLst/>
          </a:prstGeom>
          <a:noFill/>
        </p:spPr>
        <p:txBody>
          <a:bodyPr wrap="square">
            <a:spAutoFit/>
          </a:bodyPr>
          <a:lstStyle/>
          <a:p>
            <a:r>
              <a:rPr lang="en-US" sz="2000" dirty="0">
                <a:latin typeface="+mj-lt"/>
              </a:rPr>
              <a:t>Camera configuration Change</a:t>
            </a:r>
            <a:endParaRPr lang="en-IN" sz="2000" dirty="0">
              <a:latin typeface="+mj-lt"/>
            </a:endParaRPr>
          </a:p>
        </p:txBody>
      </p:sp>
      <p:pic>
        <p:nvPicPr>
          <p:cNvPr id="2" name="Picture 1">
            <a:extLst>
              <a:ext uri="{FF2B5EF4-FFF2-40B4-BE49-F238E27FC236}">
                <a16:creationId xmlns:a16="http://schemas.microsoft.com/office/drawing/2014/main" xmlns="" id="{91E75C2C-EE11-00FA-5A9E-FA1D6BB16068}"/>
              </a:ext>
            </a:extLst>
          </p:cNvPr>
          <p:cNvPicPr>
            <a:picLocks noChangeAspect="1"/>
          </p:cNvPicPr>
          <p:nvPr/>
        </p:nvPicPr>
        <p:blipFill>
          <a:blip r:embed="rId3"/>
          <a:stretch>
            <a:fillRect/>
          </a:stretch>
        </p:blipFill>
        <p:spPr>
          <a:xfrm>
            <a:off x="6507105" y="2375746"/>
            <a:ext cx="5589221" cy="3493263"/>
          </a:xfrm>
          <a:prstGeom prst="rect">
            <a:avLst/>
          </a:prstGeom>
        </p:spPr>
      </p:pic>
      <p:pic>
        <p:nvPicPr>
          <p:cNvPr id="8" name="Picture 7">
            <a:extLst>
              <a:ext uri="{FF2B5EF4-FFF2-40B4-BE49-F238E27FC236}">
                <a16:creationId xmlns:a16="http://schemas.microsoft.com/office/drawing/2014/main" xmlns="" id="{7FBA7FDD-4E49-40F7-91F1-0CC10ECA304E}"/>
              </a:ext>
            </a:extLst>
          </p:cNvPr>
          <p:cNvPicPr>
            <a:picLocks noChangeAspect="1"/>
          </p:cNvPicPr>
          <p:nvPr/>
        </p:nvPicPr>
        <p:blipFill>
          <a:blip r:embed="rId4"/>
          <a:stretch>
            <a:fillRect/>
          </a:stretch>
        </p:blipFill>
        <p:spPr>
          <a:xfrm>
            <a:off x="841845" y="2375746"/>
            <a:ext cx="5572761" cy="3482976"/>
          </a:xfrm>
          <a:prstGeom prst="rect">
            <a:avLst/>
          </a:prstGeom>
        </p:spPr>
      </p:pic>
    </p:spTree>
    <p:extLst>
      <p:ext uri="{BB962C8B-B14F-4D97-AF65-F5344CB8AC3E}">
        <p14:creationId xmlns:p14="http://schemas.microsoft.com/office/powerpoint/2010/main" val="285595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xmlns=""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26</a:t>
            </a:fld>
            <a:endParaRPr lang="en-US" dirty="0"/>
          </a:p>
        </p:txBody>
      </p:sp>
      <p:sp>
        <p:nvSpPr>
          <p:cNvPr id="7" name="TextBox 6">
            <a:extLst>
              <a:ext uri="{FF2B5EF4-FFF2-40B4-BE49-F238E27FC236}">
                <a16:creationId xmlns:a16="http://schemas.microsoft.com/office/drawing/2014/main" xmlns="" id="{F5EE5EFC-CEB8-D397-AD6F-51B580EA5FE2}"/>
              </a:ext>
            </a:extLst>
          </p:cNvPr>
          <p:cNvSpPr txBox="1"/>
          <p:nvPr/>
        </p:nvSpPr>
        <p:spPr>
          <a:xfrm>
            <a:off x="5010912" y="1432148"/>
            <a:ext cx="6096000" cy="400110"/>
          </a:xfrm>
          <a:prstGeom prst="rect">
            <a:avLst/>
          </a:prstGeom>
          <a:noFill/>
        </p:spPr>
        <p:txBody>
          <a:bodyPr wrap="square">
            <a:spAutoFit/>
          </a:bodyPr>
          <a:lstStyle/>
          <a:p>
            <a:r>
              <a:rPr lang="en-US" sz="2000" dirty="0">
                <a:latin typeface="+mj-lt"/>
              </a:rPr>
              <a:t>Splash Screen</a:t>
            </a:r>
            <a:endParaRPr lang="en-IN" sz="2000" dirty="0">
              <a:latin typeface="+mj-lt"/>
            </a:endParaRPr>
          </a:p>
        </p:txBody>
      </p:sp>
      <p:pic>
        <p:nvPicPr>
          <p:cNvPr id="2" name="Picture 1">
            <a:extLst>
              <a:ext uri="{FF2B5EF4-FFF2-40B4-BE49-F238E27FC236}">
                <a16:creationId xmlns:a16="http://schemas.microsoft.com/office/drawing/2014/main" xmlns="" id="{E8EA13DC-19A7-7AB1-0E02-6323D543E1CE}"/>
              </a:ext>
            </a:extLst>
          </p:cNvPr>
          <p:cNvPicPr>
            <a:picLocks noChangeAspect="1"/>
          </p:cNvPicPr>
          <p:nvPr/>
        </p:nvPicPr>
        <p:blipFill>
          <a:blip r:embed="rId3"/>
          <a:stretch>
            <a:fillRect/>
          </a:stretch>
        </p:blipFill>
        <p:spPr>
          <a:xfrm>
            <a:off x="4064004" y="2202298"/>
            <a:ext cx="4181373" cy="4201380"/>
          </a:xfrm>
          <a:prstGeom prst="rect">
            <a:avLst/>
          </a:prstGeom>
        </p:spPr>
      </p:pic>
    </p:spTree>
    <p:extLst>
      <p:ext uri="{BB962C8B-B14F-4D97-AF65-F5344CB8AC3E}">
        <p14:creationId xmlns:p14="http://schemas.microsoft.com/office/powerpoint/2010/main" val="4256712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p:txBody>
          <a:bodyPr/>
          <a:lstStyle/>
          <a:p>
            <a:r>
              <a:rPr lang="en-US" sz="3600" dirty="0"/>
              <a:t>Glimpse of the work done</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xmlns=""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27</a:t>
            </a:fld>
            <a:endParaRPr lang="en-US" dirty="0"/>
          </a:p>
        </p:txBody>
      </p:sp>
      <p:sp>
        <p:nvSpPr>
          <p:cNvPr id="7" name="TextBox 6">
            <a:extLst>
              <a:ext uri="{FF2B5EF4-FFF2-40B4-BE49-F238E27FC236}">
                <a16:creationId xmlns:a16="http://schemas.microsoft.com/office/drawing/2014/main" xmlns="" id="{F5EE5EFC-CEB8-D397-AD6F-51B580EA5FE2}"/>
              </a:ext>
            </a:extLst>
          </p:cNvPr>
          <p:cNvSpPr txBox="1"/>
          <p:nvPr/>
        </p:nvSpPr>
        <p:spPr>
          <a:xfrm>
            <a:off x="4892379" y="1304926"/>
            <a:ext cx="6096000" cy="400110"/>
          </a:xfrm>
          <a:prstGeom prst="rect">
            <a:avLst/>
          </a:prstGeom>
          <a:noFill/>
        </p:spPr>
        <p:txBody>
          <a:bodyPr wrap="square">
            <a:spAutoFit/>
          </a:bodyPr>
          <a:lstStyle/>
          <a:p>
            <a:r>
              <a:rPr lang="en-US" sz="2000" dirty="0">
                <a:latin typeface="+mj-lt"/>
              </a:rPr>
              <a:t>User Interface</a:t>
            </a:r>
            <a:endParaRPr lang="en-IN" sz="2000" dirty="0">
              <a:latin typeface="+mj-lt"/>
            </a:endParaRPr>
          </a:p>
        </p:txBody>
      </p:sp>
      <p:pic>
        <p:nvPicPr>
          <p:cNvPr id="6" name="Picture 5">
            <a:extLst>
              <a:ext uri="{FF2B5EF4-FFF2-40B4-BE49-F238E27FC236}">
                <a16:creationId xmlns:a16="http://schemas.microsoft.com/office/drawing/2014/main" xmlns="" id="{D47619DA-EA24-3D12-6BDF-4E3C01B92B86}"/>
              </a:ext>
            </a:extLst>
          </p:cNvPr>
          <p:cNvPicPr>
            <a:picLocks noChangeAspect="1"/>
          </p:cNvPicPr>
          <p:nvPr/>
        </p:nvPicPr>
        <p:blipFill>
          <a:blip r:embed="rId3"/>
          <a:stretch>
            <a:fillRect/>
          </a:stretch>
        </p:blipFill>
        <p:spPr>
          <a:xfrm>
            <a:off x="3275012" y="1862328"/>
            <a:ext cx="5342413" cy="4730978"/>
          </a:xfrm>
          <a:prstGeom prst="rect">
            <a:avLst/>
          </a:prstGeom>
        </p:spPr>
      </p:pic>
    </p:spTree>
    <p:extLst>
      <p:ext uri="{BB962C8B-B14F-4D97-AF65-F5344CB8AC3E}">
        <p14:creationId xmlns:p14="http://schemas.microsoft.com/office/powerpoint/2010/main" val="2912050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a:xfrm>
            <a:off x="1085088" y="520823"/>
            <a:ext cx="10021824" cy="1252728"/>
          </a:xfrm>
        </p:spPr>
        <p:txBody>
          <a:bodyPr/>
          <a:lstStyle/>
          <a:p>
            <a:r>
              <a:rPr lang="en-US" sz="3600" dirty="0"/>
              <a:t>Activity Diagram</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28</a:t>
            </a:fld>
            <a:endParaRPr lang="en-US" dirty="0"/>
          </a:p>
        </p:txBody>
      </p:sp>
      <p:pic>
        <p:nvPicPr>
          <p:cNvPr id="8" name="Picture 7">
            <a:extLst>
              <a:ext uri="{FF2B5EF4-FFF2-40B4-BE49-F238E27FC236}">
                <a16:creationId xmlns:a16="http://schemas.microsoft.com/office/drawing/2014/main" xmlns="" id="{3BFE7167-C565-7C2A-AD8D-BB8CFC7F8744}"/>
              </a:ext>
            </a:extLst>
          </p:cNvPr>
          <p:cNvPicPr>
            <a:picLocks noChangeAspect="1"/>
          </p:cNvPicPr>
          <p:nvPr/>
        </p:nvPicPr>
        <p:blipFill>
          <a:blip r:embed="rId2"/>
          <a:stretch>
            <a:fillRect/>
          </a:stretch>
        </p:blipFill>
        <p:spPr>
          <a:xfrm>
            <a:off x="3531371" y="1469902"/>
            <a:ext cx="4933950" cy="4867275"/>
          </a:xfrm>
          <a:prstGeom prst="rect">
            <a:avLst/>
          </a:prstGeom>
        </p:spPr>
      </p:pic>
    </p:spTree>
    <p:extLst>
      <p:ext uri="{BB962C8B-B14F-4D97-AF65-F5344CB8AC3E}">
        <p14:creationId xmlns:p14="http://schemas.microsoft.com/office/powerpoint/2010/main" val="54458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a:xfrm>
            <a:off x="1083500" y="1083733"/>
            <a:ext cx="10021824" cy="1252728"/>
          </a:xfrm>
        </p:spPr>
        <p:txBody>
          <a:bodyPr/>
          <a:lstStyle/>
          <a:p>
            <a:r>
              <a:rPr lang="en-US" sz="3600" dirty="0"/>
              <a:t>Future Work</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xmlns=""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29</a:t>
            </a:fld>
            <a:endParaRPr lang="en-US" dirty="0"/>
          </a:p>
        </p:txBody>
      </p:sp>
      <p:sp>
        <p:nvSpPr>
          <p:cNvPr id="2" name="Text Placeholder 3">
            <a:extLst>
              <a:ext uri="{FF2B5EF4-FFF2-40B4-BE49-F238E27FC236}">
                <a16:creationId xmlns:a16="http://schemas.microsoft.com/office/drawing/2014/main" xmlns="" id="{36977115-F038-2014-C30B-4AFAFE88F20D}"/>
              </a:ext>
            </a:extLst>
          </p:cNvPr>
          <p:cNvSpPr txBox="1">
            <a:spLocks/>
          </p:cNvSpPr>
          <p:nvPr/>
        </p:nvSpPr>
        <p:spPr>
          <a:xfrm>
            <a:off x="1450679" y="2260644"/>
            <a:ext cx="10244327" cy="323812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sz="2000" b="1" dirty="0"/>
              <a:t>Latency issue of CRI AI camera</a:t>
            </a:r>
          </a:p>
          <a:p>
            <a:pPr marL="457200" indent="-457200">
              <a:buFont typeface="Arial" panose="020B0604020202020204" pitchFamily="34" charset="0"/>
              <a:buAutoNum type="arabicPeriod"/>
            </a:pPr>
            <a:r>
              <a:rPr lang="en-US" sz="2000" b="1" dirty="0"/>
              <a:t>Face Capturing algorithm for different angle</a:t>
            </a:r>
          </a:p>
          <a:p>
            <a:pPr marL="457200" indent="-457200">
              <a:buFont typeface="Arial" panose="020B0604020202020204" pitchFamily="34" charset="0"/>
              <a:buAutoNum type="arabicPeriod"/>
            </a:pPr>
            <a:r>
              <a:rPr lang="en-US" sz="2000" b="1" dirty="0"/>
              <a:t>History in details</a:t>
            </a:r>
          </a:p>
          <a:p>
            <a:pPr marL="457200" indent="-457200">
              <a:buFont typeface="Arial" panose="020B0604020202020204" pitchFamily="34" charset="0"/>
              <a:buAutoNum type="arabicPeriod"/>
            </a:pPr>
            <a:r>
              <a:rPr lang="en-US" sz="2000" b="1" dirty="0"/>
              <a:t>More user data for wide range of users and dataset</a:t>
            </a:r>
          </a:p>
          <a:p>
            <a:pPr marL="457200" indent="-457200">
              <a:buFont typeface="Arial" panose="020B0604020202020204" pitchFamily="34" charset="0"/>
              <a:buAutoNum type="arabicPeriod"/>
            </a:pPr>
            <a:r>
              <a:rPr lang="en-US" sz="2000" b="1" dirty="0"/>
              <a:t>UI for insert / view user data or users list</a:t>
            </a:r>
          </a:p>
          <a:p>
            <a:pPr marL="457200" indent="-457200">
              <a:buFont typeface="Arial" panose="020B0604020202020204" pitchFamily="34" charset="0"/>
              <a:buAutoNum type="arabicPeriod"/>
            </a:pPr>
            <a:r>
              <a:rPr lang="en-US" sz="2000" b="1" dirty="0"/>
              <a:t>Functionality to delete user images and user data (Deleted flag has been made for future usage)</a:t>
            </a:r>
          </a:p>
          <a:p>
            <a:pPr marL="457200" indent="-457200">
              <a:buFont typeface="Arial" panose="020B0604020202020204" pitchFamily="34" charset="0"/>
              <a:buAutoNum type="arabicPeriod"/>
            </a:pPr>
            <a:endParaRPr lang="en-US" sz="2000" b="1" dirty="0"/>
          </a:p>
        </p:txBody>
      </p:sp>
      <p:pic>
        <p:nvPicPr>
          <p:cNvPr id="6" name="Content Placeholder 25" descr="Microscopic view of a suspended bubble-like material with water in it">
            <a:extLst>
              <a:ext uri="{FF2B5EF4-FFF2-40B4-BE49-F238E27FC236}">
                <a16:creationId xmlns:a16="http://schemas.microsoft.com/office/drawing/2014/main" xmlns="" id="{34A68D22-B0DA-8612-E33C-E3ACFDF155F5}"/>
              </a:ext>
            </a:extLst>
          </p:cNvPr>
          <p:cNvPicPr>
            <a:picLocks noChangeAspect="1"/>
          </p:cNvPicPr>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2260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spTree>
    <p:extLst>
      <p:ext uri="{BB962C8B-B14F-4D97-AF65-F5344CB8AC3E}">
        <p14:creationId xmlns:p14="http://schemas.microsoft.com/office/powerpoint/2010/main" val="4269406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84788-646A-CF90-D67D-14752A71745D}"/>
              </a:ext>
            </a:extLst>
          </p:cNvPr>
          <p:cNvSpPr>
            <a:spLocks noGrp="1"/>
          </p:cNvSpPr>
          <p:nvPr>
            <p:ph type="title"/>
          </p:nvPr>
        </p:nvSpPr>
        <p:spPr/>
        <p:txBody>
          <a:bodyPr/>
          <a:lstStyle/>
          <a:p>
            <a:r>
              <a:rPr lang="en-US" dirty="0"/>
              <a:t>Introduction</a:t>
            </a:r>
          </a:p>
        </p:txBody>
      </p:sp>
      <p:sp>
        <p:nvSpPr>
          <p:cNvPr id="5" name="Footer Placeholder 4">
            <a:extLst>
              <a:ext uri="{FF2B5EF4-FFF2-40B4-BE49-F238E27FC236}">
                <a16:creationId xmlns:a16="http://schemas.microsoft.com/office/drawing/2014/main" xmlns="" id="{241D8BC6-DD9D-7F06-3B9F-9F2B462E4984}"/>
              </a:ext>
            </a:extLst>
          </p:cNvPr>
          <p:cNvSpPr>
            <a:spLocks noGrp="1"/>
          </p:cNvSpPr>
          <p:nvPr>
            <p:ph type="ftr" sz="quarter" idx="12"/>
          </p:nvPr>
        </p:nvSpPr>
        <p:spPr>
          <a:xfrm rot="16200000">
            <a:off x="-444802" y="1238995"/>
            <a:ext cx="2198704" cy="200107"/>
          </a:xfrm>
        </p:spPr>
        <p:txBody>
          <a:bodyPr/>
          <a:lstStyle/>
          <a:p>
            <a:r>
              <a:rPr lang="en-US" dirty="0"/>
              <a:t>CRI AI THEMRAL CAMERA</a:t>
            </a:r>
          </a:p>
        </p:txBody>
      </p:sp>
      <p:sp>
        <p:nvSpPr>
          <p:cNvPr id="4" name="Slide Number Placeholder 3">
            <a:extLst>
              <a:ext uri="{FF2B5EF4-FFF2-40B4-BE49-F238E27FC236}">
                <a16:creationId xmlns:a16="http://schemas.microsoft.com/office/drawing/2014/main" xmlns=""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dirty="0"/>
          </a:p>
        </p:txBody>
      </p:sp>
      <p:pic>
        <p:nvPicPr>
          <p:cNvPr id="7" name="Picture Placeholder 6">
            <a:extLst>
              <a:ext uri="{FF2B5EF4-FFF2-40B4-BE49-F238E27FC236}">
                <a16:creationId xmlns:a16="http://schemas.microsoft.com/office/drawing/2014/main" xmlns="" id="{7FFC92DA-E590-4A49-8738-10A5D4DBBE6E}"/>
              </a:ext>
            </a:extLst>
          </p:cNvPr>
          <p:cNvPicPr>
            <a:picLocks noGrp="1" noChangeAspect="1"/>
          </p:cNvPicPr>
          <p:nvPr>
            <p:ph type="pic" sz="quarter" idx="13"/>
          </p:nvPr>
        </p:nvPicPr>
        <p:blipFill>
          <a:blip r:embed="rId2"/>
          <a:src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xmlns="" id="{77C9C890-ADC6-0AA7-BBC0-05E856AA7C3C}"/>
              </a:ext>
            </a:extLst>
          </p:cNvPr>
          <p:cNvSpPr>
            <a:spLocks noGrp="1"/>
          </p:cNvSpPr>
          <p:nvPr>
            <p:ph idx="1"/>
          </p:nvPr>
        </p:nvSpPr>
        <p:spPr/>
        <p:txBody>
          <a:bodyPr/>
          <a:lstStyle/>
          <a:p>
            <a:pPr marL="0" indent="0">
              <a:lnSpc>
                <a:spcPts val="2400"/>
              </a:lnSpc>
              <a:buNone/>
            </a:pPr>
            <a:r>
              <a:rPr lang="en-US" sz="2000" b="1" spc="0" dirty="0">
                <a:ea typeface="+mn-lt"/>
                <a:cs typeface="+mn-lt"/>
              </a:rPr>
              <a:t>What is CRI AI Camera?</a:t>
            </a:r>
          </a:p>
          <a:p>
            <a:pPr marL="0" indent="0">
              <a:lnSpc>
                <a:spcPts val="2400"/>
              </a:lnSpc>
              <a:buNone/>
            </a:pPr>
            <a:endParaRPr lang="en-US" sz="2000" spc="0" dirty="0">
              <a:ea typeface="+mn-lt"/>
              <a:cs typeface="+mn-lt"/>
            </a:endParaRPr>
          </a:p>
          <a:p>
            <a:pPr marL="0" indent="0">
              <a:lnSpc>
                <a:spcPts val="2400"/>
              </a:lnSpc>
              <a:buNone/>
            </a:pPr>
            <a:r>
              <a:rPr lang="en-US" sz="2000" spc="0" dirty="0">
                <a:ea typeface="+mn-lt"/>
                <a:cs typeface="+mn-lt"/>
              </a:rPr>
              <a:t>CRI stands for Color Rendering Index and is nothing but a specification of cameras which states how accurately artificial light shows colors of the people under them.</a:t>
            </a:r>
          </a:p>
          <a:p>
            <a:pPr marL="0" indent="0">
              <a:lnSpc>
                <a:spcPts val="2400"/>
              </a:lnSpc>
              <a:buNone/>
            </a:pPr>
            <a:r>
              <a:rPr lang="en-US" dirty="0">
                <a:ea typeface="+mn-lt"/>
                <a:cs typeface="+mn-lt"/>
              </a:rPr>
              <a:t>CRI AI Thermal camera is used to develop this project.</a:t>
            </a:r>
            <a:endParaRPr lang="en-US" sz="2000" spc="0" dirty="0">
              <a:ea typeface="+mn-lt"/>
              <a:cs typeface="+mn-lt"/>
            </a:endParaRPr>
          </a:p>
          <a:p>
            <a:pPr marL="0" indent="0">
              <a:lnSpc>
                <a:spcPts val="2400"/>
              </a:lnSpc>
              <a:buNone/>
            </a:pPr>
            <a:endParaRPr lang="en-US" sz="2000" spc="0" dirty="0"/>
          </a:p>
        </p:txBody>
      </p:sp>
    </p:spTree>
    <p:extLst>
      <p:ext uri="{BB962C8B-B14F-4D97-AF65-F5344CB8AC3E}">
        <p14:creationId xmlns:p14="http://schemas.microsoft.com/office/powerpoint/2010/main" val="2810133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79856F-92A5-9936-EAA5-B01FC81B4FF8}"/>
              </a:ext>
            </a:extLst>
          </p:cNvPr>
          <p:cNvSpPr>
            <a:spLocks noGrp="1"/>
          </p:cNvSpPr>
          <p:nvPr>
            <p:ph type="title"/>
          </p:nvPr>
        </p:nvSpPr>
        <p:spPr/>
        <p:txBody>
          <a:bodyPr/>
          <a:lstStyle/>
          <a:p>
            <a:r>
              <a:rPr lang="en-US" sz="4400" dirty="0"/>
              <a:t>Hours worked (weekly)</a:t>
            </a:r>
          </a:p>
        </p:txBody>
      </p:sp>
      <p:sp>
        <p:nvSpPr>
          <p:cNvPr id="5" name="Footer Placeholder 4">
            <a:extLst>
              <a:ext uri="{FF2B5EF4-FFF2-40B4-BE49-F238E27FC236}">
                <a16:creationId xmlns:a16="http://schemas.microsoft.com/office/drawing/2014/main" xmlns="" id="{F55E31DF-7A65-925F-3A83-F62DFCE2A228}"/>
              </a:ext>
            </a:extLst>
          </p:cNvPr>
          <p:cNvSpPr>
            <a:spLocks noGrp="1"/>
          </p:cNvSpPr>
          <p:nvPr>
            <p:ph type="ftr" sz="quarter" idx="12"/>
          </p:nvPr>
        </p:nvSpPr>
        <p:spPr>
          <a:xfrm rot="16200000">
            <a:off x="-408552" y="1258323"/>
            <a:ext cx="2143126" cy="217030"/>
          </a:xfrm>
        </p:spPr>
        <p:txBody>
          <a:bodyPr/>
          <a:lstStyle/>
          <a:p>
            <a:r>
              <a:rPr lang="en-US" dirty="0"/>
              <a:t>CRI AI THERMAL CAMERA</a:t>
            </a:r>
          </a:p>
        </p:txBody>
      </p:sp>
      <p:sp>
        <p:nvSpPr>
          <p:cNvPr id="4" name="Slide Number Placeholder 3">
            <a:extLst>
              <a:ext uri="{FF2B5EF4-FFF2-40B4-BE49-F238E27FC236}">
                <a16:creationId xmlns:a16="http://schemas.microsoft.com/office/drawing/2014/main" xmlns="" id="{AB34DDCD-707A-A5D7-B2C6-B463856CE28B}"/>
              </a:ext>
            </a:extLst>
          </p:cNvPr>
          <p:cNvSpPr>
            <a:spLocks noGrp="1"/>
          </p:cNvSpPr>
          <p:nvPr>
            <p:ph type="sldNum" sz="quarter" idx="11"/>
          </p:nvPr>
        </p:nvSpPr>
        <p:spPr/>
        <p:txBody>
          <a:bodyPr/>
          <a:lstStyle/>
          <a:p>
            <a:fld id="{75DF2D63-3FF5-D547-96B9-BE9CCD1ABA58}" type="slidenum">
              <a:rPr lang="en-US" smtClean="0"/>
              <a:pPr/>
              <a:t>30</a:t>
            </a:fld>
            <a:endParaRPr lang="en-US" dirty="0"/>
          </a:p>
        </p:txBody>
      </p:sp>
      <p:sp>
        <p:nvSpPr>
          <p:cNvPr id="7" name="Content Placeholder 6">
            <a:extLst>
              <a:ext uri="{FF2B5EF4-FFF2-40B4-BE49-F238E27FC236}">
                <a16:creationId xmlns:a16="http://schemas.microsoft.com/office/drawing/2014/main" xmlns="" id="{F3B8F50C-3AFE-9E49-EB64-E748FE17BBEE}"/>
              </a:ext>
            </a:extLst>
          </p:cNvPr>
          <p:cNvSpPr>
            <a:spLocks noGrp="1"/>
          </p:cNvSpPr>
          <p:nvPr>
            <p:ph idx="1"/>
          </p:nvPr>
        </p:nvSpPr>
        <p:spPr/>
        <p:txBody>
          <a:bodyPr/>
          <a:lstStyle/>
          <a:p>
            <a:endParaRPr lang="en-US"/>
          </a:p>
        </p:txBody>
      </p:sp>
      <p:pic>
        <p:nvPicPr>
          <p:cNvPr id="2050" name="Picture 2" descr="image">
            <a:extLst>
              <a:ext uri="{FF2B5EF4-FFF2-40B4-BE49-F238E27FC236}">
                <a16:creationId xmlns:a16="http://schemas.microsoft.com/office/drawing/2014/main" xmlns="" id="{FD65C0C3-E4D7-F008-2485-484754ED8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944" y="1366838"/>
            <a:ext cx="10648950"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875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84788-646A-CF90-D67D-14752A71745D}"/>
              </a:ext>
            </a:extLst>
          </p:cNvPr>
          <p:cNvSpPr>
            <a:spLocks noGrp="1"/>
          </p:cNvSpPr>
          <p:nvPr>
            <p:ph type="title"/>
          </p:nvPr>
        </p:nvSpPr>
        <p:spPr/>
        <p:txBody>
          <a:bodyPr/>
          <a:lstStyle/>
          <a:p>
            <a:r>
              <a:rPr lang="en-US" sz="4400" dirty="0"/>
              <a:t>General Budget</a:t>
            </a:r>
          </a:p>
        </p:txBody>
      </p:sp>
      <p:sp>
        <p:nvSpPr>
          <p:cNvPr id="5" name="Footer Placeholder 4">
            <a:extLst>
              <a:ext uri="{FF2B5EF4-FFF2-40B4-BE49-F238E27FC236}">
                <a16:creationId xmlns:a16="http://schemas.microsoft.com/office/drawing/2014/main" xmlns="" id="{241D8BC6-DD9D-7F06-3B9F-9F2B462E4984}"/>
              </a:ext>
            </a:extLst>
          </p:cNvPr>
          <p:cNvSpPr>
            <a:spLocks noGrp="1"/>
          </p:cNvSpPr>
          <p:nvPr>
            <p:ph type="ftr" sz="quarter" idx="12"/>
          </p:nvPr>
        </p:nvSpPr>
        <p:spPr>
          <a:xfrm rot="16200000">
            <a:off x="-444802" y="1238995"/>
            <a:ext cx="2198704" cy="200107"/>
          </a:xfrm>
        </p:spPr>
        <p:txBody>
          <a:bodyPr/>
          <a:lstStyle/>
          <a:p>
            <a:r>
              <a:rPr lang="en-US" dirty="0"/>
              <a:t>CRI AI THEMRAL CAMERA</a:t>
            </a:r>
          </a:p>
        </p:txBody>
      </p:sp>
      <p:sp>
        <p:nvSpPr>
          <p:cNvPr id="4" name="Slide Number Placeholder 3">
            <a:extLst>
              <a:ext uri="{FF2B5EF4-FFF2-40B4-BE49-F238E27FC236}">
                <a16:creationId xmlns:a16="http://schemas.microsoft.com/office/drawing/2014/main" xmlns="" id="{B6586F16-C3E1-6E51-D140-EF50382CA456}"/>
              </a:ext>
            </a:extLst>
          </p:cNvPr>
          <p:cNvSpPr>
            <a:spLocks noGrp="1"/>
          </p:cNvSpPr>
          <p:nvPr>
            <p:ph type="sldNum" sz="quarter" idx="11"/>
          </p:nvPr>
        </p:nvSpPr>
        <p:spPr/>
        <p:txBody>
          <a:bodyPr/>
          <a:lstStyle/>
          <a:p>
            <a:fld id="{75DF2D63-3FF5-D547-96B9-BE9CCD1ABA58}" type="slidenum">
              <a:rPr lang="en-US" smtClean="0"/>
              <a:pPr/>
              <a:t>31</a:t>
            </a:fld>
            <a:endParaRPr lang="en-US" dirty="0"/>
          </a:p>
        </p:txBody>
      </p:sp>
      <p:sp>
        <p:nvSpPr>
          <p:cNvPr id="3" name="Content Placeholder 2">
            <a:extLst>
              <a:ext uri="{FF2B5EF4-FFF2-40B4-BE49-F238E27FC236}">
                <a16:creationId xmlns:a16="http://schemas.microsoft.com/office/drawing/2014/main" xmlns="" id="{77C9C890-ADC6-0AA7-BBC0-05E856AA7C3C}"/>
              </a:ext>
            </a:extLst>
          </p:cNvPr>
          <p:cNvSpPr>
            <a:spLocks noGrp="1"/>
          </p:cNvSpPr>
          <p:nvPr>
            <p:ph idx="1"/>
          </p:nvPr>
        </p:nvSpPr>
        <p:spPr/>
        <p:txBody>
          <a:bodyPr/>
          <a:lstStyle/>
          <a:p>
            <a:pPr marL="0" indent="0">
              <a:lnSpc>
                <a:spcPts val="2400"/>
              </a:lnSpc>
              <a:buNone/>
            </a:pPr>
            <a:r>
              <a:rPr lang="en-US" sz="2000" b="1" spc="0" dirty="0">
                <a:ea typeface="+mn-lt"/>
                <a:cs typeface="+mn-lt"/>
              </a:rPr>
              <a:t>•Number of developers: </a:t>
            </a:r>
            <a:r>
              <a:rPr lang="en-US" sz="2000" spc="0" dirty="0">
                <a:ea typeface="+mn-lt"/>
                <a:cs typeface="+mn-lt"/>
              </a:rPr>
              <a:t>3</a:t>
            </a:r>
          </a:p>
          <a:p>
            <a:pPr marL="0" indent="0">
              <a:lnSpc>
                <a:spcPts val="2400"/>
              </a:lnSpc>
              <a:buNone/>
            </a:pPr>
            <a:r>
              <a:rPr lang="en-US" sz="2000" b="1" spc="0" dirty="0">
                <a:ea typeface="+mn-lt"/>
                <a:cs typeface="+mn-lt"/>
              </a:rPr>
              <a:t>•Hourly cost: </a:t>
            </a:r>
            <a:r>
              <a:rPr lang="en-US" sz="2000" spc="0" dirty="0">
                <a:ea typeface="+mn-lt"/>
                <a:cs typeface="+mn-lt"/>
              </a:rPr>
              <a:t>$50 per developer</a:t>
            </a:r>
          </a:p>
          <a:p>
            <a:pPr marL="0" indent="0">
              <a:lnSpc>
                <a:spcPts val="2400"/>
              </a:lnSpc>
              <a:buNone/>
            </a:pPr>
            <a:r>
              <a:rPr lang="en-US" sz="2000" b="1" spc="0" dirty="0">
                <a:ea typeface="+mn-lt"/>
                <a:cs typeface="+mn-lt"/>
              </a:rPr>
              <a:t>•Estimated weekly time: </a:t>
            </a:r>
            <a:r>
              <a:rPr lang="en-US" sz="2000" spc="0" dirty="0">
                <a:ea typeface="+mn-lt"/>
                <a:cs typeface="+mn-lt"/>
              </a:rPr>
              <a:t>8 hours per developer</a:t>
            </a:r>
          </a:p>
          <a:p>
            <a:pPr marL="0" indent="0">
              <a:lnSpc>
                <a:spcPts val="2400"/>
              </a:lnSpc>
              <a:buNone/>
            </a:pPr>
            <a:r>
              <a:rPr lang="en-US" sz="2000" b="1" spc="0" dirty="0">
                <a:ea typeface="+mn-lt"/>
                <a:cs typeface="+mn-lt"/>
              </a:rPr>
              <a:t>•Estimated weeks: </a:t>
            </a:r>
            <a:r>
              <a:rPr lang="en-US" sz="2000" spc="0" dirty="0">
                <a:ea typeface="+mn-lt"/>
                <a:cs typeface="+mn-lt"/>
              </a:rPr>
              <a:t>13</a:t>
            </a:r>
          </a:p>
          <a:p>
            <a:pPr marL="0" indent="0">
              <a:lnSpc>
                <a:spcPts val="2400"/>
              </a:lnSpc>
              <a:buNone/>
            </a:pPr>
            <a:r>
              <a:rPr lang="en-US" sz="2000" b="1" spc="0" dirty="0">
                <a:ea typeface="+mn-lt"/>
                <a:cs typeface="+mn-lt"/>
              </a:rPr>
              <a:t>•Estimated fictious budget: </a:t>
            </a:r>
            <a:r>
              <a:rPr lang="en-US" sz="2000" spc="0" dirty="0">
                <a:ea typeface="+mn-lt"/>
                <a:cs typeface="+mn-lt"/>
              </a:rPr>
              <a:t>$15,600</a:t>
            </a:r>
            <a:endParaRPr lang="en-US" sz="2000" spc="0" dirty="0"/>
          </a:p>
        </p:txBody>
      </p:sp>
      <p:pic>
        <p:nvPicPr>
          <p:cNvPr id="14" name="Picture Placeholder 13">
            <a:extLst>
              <a:ext uri="{FF2B5EF4-FFF2-40B4-BE49-F238E27FC236}">
                <a16:creationId xmlns:a16="http://schemas.microsoft.com/office/drawing/2014/main" xmlns="" id="{A20DE870-8870-D406-4A9A-7A3DA347C563}"/>
              </a:ext>
            </a:extLst>
          </p:cNvPr>
          <p:cNvPicPr>
            <a:picLocks noGrp="1" noChangeAspect="1"/>
          </p:cNvPicPr>
          <p:nvPr>
            <p:ph type="pic" sz="quarter" idx="13"/>
          </p:nvPr>
        </p:nvPicPr>
        <p:blipFill rotWithShape="1">
          <a:blip r:embed="rId2"/>
          <a:srcRect l="20041" t="813" r="14586" b="8130"/>
          <a:stretch/>
        </p:blipFill>
        <p:spPr>
          <a:xfrm rot="-360000">
            <a:off x="1298448" y="1828800"/>
            <a:ext cx="3200400" cy="3200400"/>
          </a:xfrm>
        </p:spPr>
      </p:pic>
    </p:spTree>
    <p:extLst>
      <p:ext uri="{BB962C8B-B14F-4D97-AF65-F5344CB8AC3E}">
        <p14:creationId xmlns:p14="http://schemas.microsoft.com/office/powerpoint/2010/main" val="3086009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3E315A2-4CED-23BB-CA3C-C8962E2419FD}"/>
              </a:ext>
            </a:extLst>
          </p:cNvPr>
          <p:cNvSpPr>
            <a:spLocks noGrp="1"/>
          </p:cNvSpPr>
          <p:nvPr>
            <p:ph type="title"/>
          </p:nvPr>
        </p:nvSpPr>
        <p:spPr/>
        <p:txBody>
          <a:bodyPr/>
          <a:lstStyle/>
          <a:p>
            <a:r>
              <a:rPr lang="en-US" sz="4400" dirty="0"/>
              <a:t>REFERENCES</a:t>
            </a:r>
          </a:p>
        </p:txBody>
      </p:sp>
      <p:sp>
        <p:nvSpPr>
          <p:cNvPr id="9" name="Footer Placeholder 8">
            <a:extLst>
              <a:ext uri="{FF2B5EF4-FFF2-40B4-BE49-F238E27FC236}">
                <a16:creationId xmlns:a16="http://schemas.microsoft.com/office/drawing/2014/main" xmlns="" id="{90FCB302-A0EE-7CF7-A4B2-ED343BFF9BC0}"/>
              </a:ext>
            </a:extLst>
          </p:cNvPr>
          <p:cNvSpPr>
            <a:spLocks noGrp="1"/>
          </p:cNvSpPr>
          <p:nvPr>
            <p:ph type="ftr" sz="quarter" idx="12"/>
          </p:nvPr>
        </p:nvSpPr>
        <p:spPr>
          <a:xfrm rot="16200000">
            <a:off x="-422840" y="1244036"/>
            <a:ext cx="2171701" cy="217030"/>
          </a:xfrm>
        </p:spPr>
        <p:txBody>
          <a:bodyPr/>
          <a:lstStyle/>
          <a:p>
            <a:r>
              <a:rPr lang="en-US" dirty="0"/>
              <a:t>CRI AI THERMAL CAMERA</a:t>
            </a:r>
          </a:p>
        </p:txBody>
      </p:sp>
      <p:sp>
        <p:nvSpPr>
          <p:cNvPr id="8" name="Slide Number Placeholder 7">
            <a:extLst>
              <a:ext uri="{FF2B5EF4-FFF2-40B4-BE49-F238E27FC236}">
                <a16:creationId xmlns:a16="http://schemas.microsoft.com/office/drawing/2014/main" xmlns="" id="{2205EC8C-AC41-F14C-3C63-5BF0F54D1D23}"/>
              </a:ext>
            </a:extLst>
          </p:cNvPr>
          <p:cNvSpPr>
            <a:spLocks noGrp="1"/>
          </p:cNvSpPr>
          <p:nvPr>
            <p:ph type="sldNum" sz="quarter" idx="11"/>
          </p:nvPr>
        </p:nvSpPr>
        <p:spPr/>
        <p:txBody>
          <a:bodyPr/>
          <a:lstStyle/>
          <a:p>
            <a:fld id="{75DF2D63-3FF5-D547-96B9-BE9CCD1ABA58}" type="slidenum">
              <a:rPr lang="en-US" smtClean="0"/>
              <a:pPr/>
              <a:t>32</a:t>
            </a:fld>
            <a:endParaRPr lang="en-US" dirty="0"/>
          </a:p>
        </p:txBody>
      </p:sp>
      <p:sp>
        <p:nvSpPr>
          <p:cNvPr id="4" name="Text Placeholder 3">
            <a:extLst>
              <a:ext uri="{FF2B5EF4-FFF2-40B4-BE49-F238E27FC236}">
                <a16:creationId xmlns:a16="http://schemas.microsoft.com/office/drawing/2014/main" xmlns="" id="{DB4489FD-4F12-40A7-1EA9-79A941933E98}"/>
              </a:ext>
            </a:extLst>
          </p:cNvPr>
          <p:cNvSpPr>
            <a:spLocks noGrp="1"/>
          </p:cNvSpPr>
          <p:nvPr>
            <p:ph type="body" idx="1"/>
          </p:nvPr>
        </p:nvSpPr>
        <p:spPr>
          <a:xfrm>
            <a:off x="1298449" y="1828800"/>
            <a:ext cx="10339056" cy="4486275"/>
          </a:xfrm>
        </p:spPr>
        <p:txBody>
          <a:bodyPr/>
          <a:lstStyle/>
          <a:p>
            <a:pPr marL="457200" indent="-457200">
              <a:buAutoNum type="arabicPeriod"/>
            </a:pPr>
            <a:r>
              <a:rPr lang="en-US" sz="1400" b="1" cap="none" dirty="0" err="1">
                <a:latin typeface="+mn-lt"/>
              </a:rPr>
              <a:t>iVMS</a:t>
            </a:r>
            <a:r>
              <a:rPr lang="en-US" sz="1400" b="1" cap="none" dirty="0">
                <a:latin typeface="+mn-lt"/>
              </a:rPr>
              <a:t> 4200 References •User Manual Of </a:t>
            </a:r>
            <a:r>
              <a:rPr lang="en-US" sz="1400" b="1" cap="none" dirty="0" err="1">
                <a:latin typeface="+mn-lt"/>
              </a:rPr>
              <a:t>iVMS</a:t>
            </a:r>
            <a:r>
              <a:rPr lang="en-US" sz="1400" b="1" cap="none" dirty="0">
                <a:latin typeface="+mn-lt"/>
              </a:rPr>
              <a:t> 4200: </a:t>
            </a:r>
            <a:r>
              <a:rPr lang="en-US" sz="1400" cap="none" dirty="0">
                <a:latin typeface="+mn-lt"/>
                <a:hlinkClick r:id="rId2"/>
              </a:rPr>
              <a:t>https://us.hikvision.com/en/system/files_force/ivms-4200_v2.8.2.2_windows_user_manual_v2_0.pdf?download=1</a:t>
            </a:r>
            <a:r>
              <a:rPr lang="en-US" sz="1400" b="1" cap="none" dirty="0">
                <a:latin typeface="+mn-lt"/>
              </a:rPr>
              <a:t> </a:t>
            </a:r>
          </a:p>
          <a:p>
            <a:pPr marL="457200" indent="-457200">
              <a:buAutoNum type="arabicPeriod"/>
            </a:pPr>
            <a:r>
              <a:rPr lang="en-US" sz="1400" b="1" cap="none" dirty="0">
                <a:latin typeface="+mn-lt"/>
              </a:rPr>
              <a:t>Software Used:</a:t>
            </a:r>
            <a:r>
              <a:rPr lang="en-US" sz="1400" b="1" dirty="0">
                <a:latin typeface="+mn-lt"/>
              </a:rPr>
              <a:t> </a:t>
            </a:r>
            <a:r>
              <a:rPr lang="en-US" sz="1400" cap="none" dirty="0">
                <a:latin typeface="+mn-lt"/>
                <a:hlinkClick r:id="rId3"/>
              </a:rPr>
              <a:t>https://www.hikvision.com/ca-en/support/download/software/ivms4200-series/</a:t>
            </a:r>
            <a:endParaRPr lang="en-US" sz="1400" cap="none" dirty="0">
              <a:latin typeface="+mn-lt"/>
            </a:endParaRPr>
          </a:p>
          <a:p>
            <a:pPr marL="457200" indent="-457200">
              <a:buAutoNum type="arabicPeriod"/>
            </a:pPr>
            <a:r>
              <a:rPr lang="en-US" sz="1400" b="1" cap="none" dirty="0">
                <a:latin typeface="+mn-lt"/>
              </a:rPr>
              <a:t>For More Information FAQs:</a:t>
            </a:r>
            <a:r>
              <a:rPr lang="en-US" sz="1400" b="1" dirty="0">
                <a:latin typeface="+mn-lt"/>
              </a:rPr>
              <a:t> </a:t>
            </a:r>
            <a:r>
              <a:rPr lang="en-US" sz="1400" cap="none" dirty="0">
                <a:latin typeface="+mn-lt"/>
                <a:hlinkClick r:id="rId4"/>
              </a:rPr>
              <a:t>https://us.hikvision.com/en/support-resources/documentation/faq/software</a:t>
            </a:r>
            <a:endParaRPr lang="en-US" sz="1400" cap="none" dirty="0">
              <a:latin typeface="+mn-lt"/>
            </a:endParaRPr>
          </a:p>
          <a:p>
            <a:pPr marL="457200" indent="-457200">
              <a:buAutoNum type="arabicPeriod"/>
            </a:pPr>
            <a:r>
              <a:rPr lang="en-US" sz="1400" b="1" cap="none" dirty="0">
                <a:latin typeface="+mn-lt"/>
              </a:rPr>
              <a:t>For more information on the cv2.cvtColor function: </a:t>
            </a:r>
            <a:r>
              <a:rPr lang="en-US" sz="1400" cap="none" dirty="0">
                <a:latin typeface="+mn-lt"/>
                <a:hlinkClick r:id="rId5"/>
              </a:rPr>
              <a:t>https://docs.opencv.org/master/d9/d61/tutorial_py_morphological_ops.html </a:t>
            </a:r>
            <a:endParaRPr lang="en-US" sz="1400" cap="none" dirty="0">
              <a:latin typeface="+mn-lt"/>
            </a:endParaRPr>
          </a:p>
          <a:p>
            <a:pPr marL="457200" indent="-457200">
              <a:buAutoNum type="arabicPeriod"/>
            </a:pPr>
            <a:r>
              <a:rPr lang="en-US" sz="1400" b="1" cap="none" dirty="0">
                <a:latin typeface="+mn-lt"/>
              </a:rPr>
              <a:t>For more information on the cv2.applyColorMap function:</a:t>
            </a:r>
            <a:r>
              <a:rPr lang="en-US" sz="1400" cap="none" dirty="0">
                <a:latin typeface="+mn-lt"/>
              </a:rPr>
              <a:t> </a:t>
            </a:r>
            <a:r>
              <a:rPr lang="en-US" sz="1400" cap="none" dirty="0">
                <a:latin typeface="+mn-lt"/>
                <a:hlinkClick r:id="rId6"/>
              </a:rPr>
              <a:t>https://docs.opencv.org/master/d3/d50/group__imgproc__colormap.html </a:t>
            </a:r>
            <a:endParaRPr lang="en-US" sz="1400" cap="none" dirty="0">
              <a:latin typeface="+mn-lt"/>
            </a:endParaRPr>
          </a:p>
          <a:p>
            <a:pPr marL="457200" indent="-457200">
              <a:buAutoNum type="arabicPeriod"/>
            </a:pPr>
            <a:r>
              <a:rPr lang="en-US" sz="1400" b="1" cap="none" dirty="0">
                <a:latin typeface="+mn-lt"/>
              </a:rPr>
              <a:t>For more information on the cv2.imwrite function:</a:t>
            </a:r>
            <a:r>
              <a:rPr lang="en-US" sz="1400" cap="none" dirty="0">
                <a:latin typeface="+mn-lt"/>
              </a:rPr>
              <a:t> </a:t>
            </a:r>
            <a:r>
              <a:rPr lang="en-US" sz="1400" cap="none" dirty="0">
                <a:latin typeface="+mn-lt"/>
                <a:hlinkClick r:id="rId7"/>
              </a:rPr>
              <a:t>https://docs.opencv.org/master/d4/dc0/group__imgcodecs.html</a:t>
            </a:r>
            <a:endParaRPr lang="en-US" sz="1400" cap="none" dirty="0">
              <a:latin typeface="+mn-lt"/>
            </a:endParaRPr>
          </a:p>
          <a:p>
            <a:pPr marL="457200" indent="-457200">
              <a:buAutoNum type="arabicPeriod"/>
            </a:pPr>
            <a:endParaRPr lang="en-US" sz="1400" cap="none" dirty="0">
              <a:latin typeface="+mn-lt"/>
            </a:endParaRPr>
          </a:p>
        </p:txBody>
      </p:sp>
      <p:cxnSp>
        <p:nvCxnSpPr>
          <p:cNvPr id="27" name="Straight Connector 26">
            <a:extLst>
              <a:ext uri="{FF2B5EF4-FFF2-40B4-BE49-F238E27FC236}">
                <a16:creationId xmlns:a16="http://schemas.microsoft.com/office/drawing/2014/main" xmlns="" id="{E4A534A3-16E3-79AB-9E75-F40D0FDB4C98}"/>
              </a:ext>
              <a:ext uri="{C183D7F6-B498-43B3-948B-1728B52AA6E4}">
                <adec:decorative xmlns:adec="http://schemas.microsoft.com/office/drawing/2017/decorative" xmlns=""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470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xmlns=""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p:pic>
      <p:sp>
        <p:nvSpPr>
          <p:cNvPr id="19" name="Title 18">
            <a:extLst>
              <a:ext uri="{FF2B5EF4-FFF2-40B4-BE49-F238E27FC236}">
                <a16:creationId xmlns:a16="http://schemas.microsoft.com/office/drawing/2014/main" xmlns="" id="{1130D679-D78E-1F15-EC3D-4BED6D69B35F}"/>
              </a:ext>
            </a:extLst>
          </p:cNvPr>
          <p:cNvSpPr>
            <a:spLocks noGrp="1"/>
          </p:cNvSpPr>
          <p:nvPr>
            <p:ph type="title"/>
          </p:nvPr>
        </p:nvSpPr>
        <p:spPr/>
        <p:txBody>
          <a:bodyPr/>
          <a:lstStyle/>
          <a:p>
            <a:r>
              <a:rPr lang="en-US" dirty="0"/>
              <a:t>Thank you </a:t>
            </a:r>
          </a:p>
        </p:txBody>
      </p:sp>
      <p:sp>
        <p:nvSpPr>
          <p:cNvPr id="27" name="Text Placeholder 26">
            <a:extLst>
              <a:ext uri="{FF2B5EF4-FFF2-40B4-BE49-F238E27FC236}">
                <a16:creationId xmlns:a16="http://schemas.microsoft.com/office/drawing/2014/main" xmlns="" id="{BB8B6963-69FE-8A03-5E86-2BF855024B00}"/>
              </a:ext>
            </a:extLst>
          </p:cNvPr>
          <p:cNvSpPr>
            <a:spLocks noGrp="1"/>
          </p:cNvSpPr>
          <p:nvPr>
            <p:ph type="body" sz="quarter" idx="14"/>
          </p:nvPr>
        </p:nvSpPr>
        <p:spPr/>
        <p:txBody>
          <a:bodyPr/>
          <a:lstStyle/>
          <a:p>
            <a:pPr marL="0" indent="0" algn="ctr">
              <a:lnSpc>
                <a:spcPts val="2660"/>
              </a:lnSpc>
              <a:spcBef>
                <a:spcPts val="0"/>
              </a:spcBef>
              <a:buNone/>
            </a:pPr>
            <a:r>
              <a:rPr lang="en-US" sz="2000" cap="all" spc="0" dirty="0" err="1"/>
              <a:t>GitHUB</a:t>
            </a:r>
            <a:r>
              <a:rPr lang="en-US" sz="2000" cap="all" spc="0" dirty="0"/>
              <a:t>:</a:t>
            </a:r>
          </a:p>
          <a:p>
            <a:pPr marL="0" indent="0" algn="ctr">
              <a:lnSpc>
                <a:spcPts val="2660"/>
              </a:lnSpc>
              <a:spcBef>
                <a:spcPts val="0"/>
              </a:spcBef>
              <a:buNone/>
            </a:pPr>
            <a:r>
              <a:rPr lang="en-US" sz="2000" cap="none" spc="0" dirty="0">
                <a:hlinkClick r:id="rId3"/>
              </a:rPr>
              <a:t>https://github.com/tilakpandya/face_recognition_using_thermal_images</a:t>
            </a:r>
            <a:endParaRPr lang="en-US" sz="2000" cap="none" spc="0" dirty="0"/>
          </a:p>
        </p:txBody>
      </p:sp>
      <p:pic>
        <p:nvPicPr>
          <p:cNvPr id="11" name="Picture Placeholder 10">
            <a:extLst>
              <a:ext uri="{FF2B5EF4-FFF2-40B4-BE49-F238E27FC236}">
                <a16:creationId xmlns:a16="http://schemas.microsoft.com/office/drawing/2014/main" xmlns="" id="{BFCFAEAA-1286-1EA5-E714-DDF48E69F2CF}"/>
              </a:ext>
            </a:extLst>
          </p:cNvPr>
          <p:cNvPicPr>
            <a:picLocks noGrp="1" noChangeAspect="1"/>
          </p:cNvPicPr>
          <p:nvPr>
            <p:ph type="pic" sz="quarter" idx="13"/>
          </p:nvPr>
        </p:nvPicPr>
        <p:blipFill>
          <a:blip r:embed="rId4"/>
          <a:srcRect l="21200" r="21200"/>
          <a:stretch>
            <a:fillRect/>
          </a:stretch>
        </p:blipFill>
        <p:spPr/>
      </p:pic>
    </p:spTree>
    <p:extLst>
      <p:ext uri="{BB962C8B-B14F-4D97-AF65-F5344CB8AC3E}">
        <p14:creationId xmlns:p14="http://schemas.microsoft.com/office/powerpoint/2010/main" val="333412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xmlns=""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xmlns="" id="{03924A06-2533-68FE-6815-A6208AD97D3D}"/>
              </a:ext>
            </a:extLst>
          </p:cNvPr>
          <p:cNvSpPr>
            <a:spLocks noGrp="1"/>
          </p:cNvSpPr>
          <p:nvPr>
            <p:ph type="title"/>
          </p:nvPr>
        </p:nvSpPr>
        <p:spPr/>
        <p:txBody>
          <a:bodyPr/>
          <a:lstStyle/>
          <a:p>
            <a:r>
              <a:rPr lang="en-US" dirty="0"/>
              <a:t>Primary goals</a:t>
            </a:r>
          </a:p>
        </p:txBody>
      </p:sp>
      <p:sp>
        <p:nvSpPr>
          <p:cNvPr id="4" name="Text Placeholder 3">
            <a:extLst>
              <a:ext uri="{FF2B5EF4-FFF2-40B4-BE49-F238E27FC236}">
                <a16:creationId xmlns:a16="http://schemas.microsoft.com/office/drawing/2014/main" xmlns="" id="{78D3FE44-803A-0FCA-D29B-EB40225C360F}"/>
              </a:ext>
            </a:extLst>
          </p:cNvPr>
          <p:cNvSpPr>
            <a:spLocks noGrp="1"/>
          </p:cNvSpPr>
          <p:nvPr>
            <p:ph type="body" idx="1"/>
          </p:nvPr>
        </p:nvSpPr>
        <p:spPr>
          <a:xfrm>
            <a:off x="6581775" y="4745736"/>
            <a:ext cx="3809999" cy="1280160"/>
          </a:xfrm>
        </p:spPr>
        <p:txBody>
          <a:bodyPr/>
          <a:lstStyle/>
          <a:p>
            <a:r>
              <a:rPr lang="en-US" dirty="0"/>
              <a:t>Face Recognition</a:t>
            </a:r>
          </a:p>
          <a:p>
            <a:r>
              <a:rPr lang="en-US" dirty="0"/>
              <a:t>Security and surveillance</a:t>
            </a:r>
          </a:p>
          <a:p>
            <a:r>
              <a:rPr lang="en-US" dirty="0"/>
              <a:t>Contactless access control</a:t>
            </a:r>
          </a:p>
        </p:txBody>
      </p:sp>
    </p:spTree>
    <p:extLst>
      <p:ext uri="{BB962C8B-B14F-4D97-AF65-F5344CB8AC3E}">
        <p14:creationId xmlns:p14="http://schemas.microsoft.com/office/powerpoint/2010/main" val="2924417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37">
            <a:extLst>
              <a:ext uri="{FF2B5EF4-FFF2-40B4-BE49-F238E27FC236}">
                <a16:creationId xmlns:a16="http://schemas.microsoft.com/office/drawing/2014/main" xmlns="" id="{99AB31F9-0B6E-9A05-F106-E0F4F1B784E5}"/>
              </a:ext>
            </a:extLst>
          </p:cNvPr>
          <p:cNvPicPr>
            <a:picLocks noChangeAspect="1"/>
          </p:cNvPicPr>
          <p:nvPr/>
        </p:nvPicPr>
        <p:blipFill>
          <a:blip r:embed="rId2"/>
          <a:srcRect t="22597" b="22597"/>
          <a:stretch>
            <a:fillRect/>
          </a:stretch>
        </p:blipFill>
        <p:spPr>
          <a:xfrm>
            <a:off x="8460740" y="0"/>
            <a:ext cx="7543800" cy="5029200"/>
          </a:xfrm>
          <a:prstGeom prst="rect">
            <a:avLst/>
          </a:prstGeom>
        </p:spPr>
      </p:pic>
      <p:sp>
        <p:nvSpPr>
          <p:cNvPr id="6" name="Title 5">
            <a:extLst>
              <a:ext uri="{FF2B5EF4-FFF2-40B4-BE49-F238E27FC236}">
                <a16:creationId xmlns:a16="http://schemas.microsoft.com/office/drawing/2014/main" xmlns="" id="{BB7103A8-AEEA-50D3-BE61-CC85D24BDF23}"/>
              </a:ext>
            </a:extLst>
          </p:cNvPr>
          <p:cNvSpPr>
            <a:spLocks noGrp="1"/>
          </p:cNvSpPr>
          <p:nvPr>
            <p:ph type="title"/>
          </p:nvPr>
        </p:nvSpPr>
        <p:spPr/>
        <p:txBody>
          <a:bodyPr/>
          <a:lstStyle/>
          <a:p>
            <a:r>
              <a:rPr lang="en-US" dirty="0"/>
              <a:t>Summary </a:t>
            </a:r>
          </a:p>
        </p:txBody>
      </p:sp>
      <p:sp>
        <p:nvSpPr>
          <p:cNvPr id="3" name="Footer Placeholder 2">
            <a:extLst>
              <a:ext uri="{FF2B5EF4-FFF2-40B4-BE49-F238E27FC236}">
                <a16:creationId xmlns:a16="http://schemas.microsoft.com/office/drawing/2014/main" xmlns="" id="{AA5BCABC-85E9-BA68-F054-2D77592245F0}"/>
              </a:ext>
            </a:extLst>
          </p:cNvPr>
          <p:cNvSpPr>
            <a:spLocks noGrp="1"/>
          </p:cNvSpPr>
          <p:nvPr>
            <p:ph type="ftr" sz="quarter" idx="11"/>
          </p:nvPr>
        </p:nvSpPr>
        <p:spPr>
          <a:xfrm rot="16200000">
            <a:off x="-427602" y="1248798"/>
            <a:ext cx="2171701" cy="207505"/>
          </a:xfrm>
        </p:spPr>
        <p:txBody>
          <a:bodyPr/>
          <a:lstStyle/>
          <a:p>
            <a:r>
              <a:rPr lang="en-US" dirty="0"/>
              <a:t>CRI AI THEMRAL CAMERA</a:t>
            </a:r>
          </a:p>
        </p:txBody>
      </p:sp>
      <p:sp>
        <p:nvSpPr>
          <p:cNvPr id="2" name="Slide Number Placeholder 1">
            <a:extLst>
              <a:ext uri="{FF2B5EF4-FFF2-40B4-BE49-F238E27FC236}">
                <a16:creationId xmlns:a16="http://schemas.microsoft.com/office/drawing/2014/main" xmlns="" id="{1A978ADB-AD70-DE7C-4643-85C48AE12770}"/>
              </a:ext>
            </a:extLst>
          </p:cNvPr>
          <p:cNvSpPr>
            <a:spLocks noGrp="1"/>
          </p:cNvSpPr>
          <p:nvPr>
            <p:ph type="sldNum" sz="quarter" idx="10"/>
          </p:nvPr>
        </p:nvSpPr>
        <p:spPr/>
        <p:txBody>
          <a:bodyPr/>
          <a:lstStyle/>
          <a:p>
            <a:fld id="{75DF2D63-3FF5-D547-96B9-BE9CCD1ABA58}" type="slidenum">
              <a:rPr lang="en-US" smtClean="0"/>
              <a:pPr/>
              <a:t>5</a:t>
            </a:fld>
            <a:endParaRPr lang="en-US" dirty="0"/>
          </a:p>
        </p:txBody>
      </p:sp>
      <p:sp>
        <p:nvSpPr>
          <p:cNvPr id="4" name="Text Placeholder 3">
            <a:extLst>
              <a:ext uri="{FF2B5EF4-FFF2-40B4-BE49-F238E27FC236}">
                <a16:creationId xmlns:a16="http://schemas.microsoft.com/office/drawing/2014/main" xmlns="" id="{68003147-27BE-7492-36B6-F405F1156F31}"/>
              </a:ext>
            </a:extLst>
          </p:cNvPr>
          <p:cNvSpPr>
            <a:spLocks noGrp="1"/>
          </p:cNvSpPr>
          <p:nvPr>
            <p:ph type="body" sz="quarter" idx="12"/>
          </p:nvPr>
        </p:nvSpPr>
        <p:spPr>
          <a:xfrm>
            <a:off x="1152525" y="2057399"/>
            <a:ext cx="10484980" cy="3962401"/>
          </a:xfrm>
        </p:spPr>
        <p:txBody>
          <a:bodyPr/>
          <a:lstStyle/>
          <a:p>
            <a:r>
              <a:rPr lang="en-US" sz="2000" spc="100" dirty="0">
                <a:ea typeface="+mn-lt"/>
                <a:cs typeface="Posterama" panose="020B0504020200020000" pitchFamily="34" charset="0"/>
              </a:rPr>
              <a:t>Facial Recognition is the process of identifying a person through his or her facial features. We will be using thermal cameras to detect human faces. When we think about thermal images in the context of people, what usually comes to mind is night vision. The ability to see a person, or group of people, by the inevitable heat their bodies emit. </a:t>
            </a:r>
          </a:p>
          <a:p>
            <a:r>
              <a:rPr lang="en-US" sz="2000" spc="100" dirty="0">
                <a:ea typeface="+mn-lt"/>
                <a:cs typeface="Posterama" panose="020B0504020200020000" pitchFamily="34" charset="0"/>
              </a:rPr>
              <a:t>	An important aspect of our project requires us to understand that thermal images capture heat in the form of frequency of pixels, varying from 0 to 1. Studies have found that each face emits a unique heat signature due to the blood vessels below the skin, as mentioned by Barclay (2013). Therefore, thermal facial images capture unique individual facial heat signatures which mark as unique biomarkers, providing us with rich information to classify a person correctly using a model.</a:t>
            </a:r>
          </a:p>
        </p:txBody>
      </p:sp>
    </p:spTree>
    <p:extLst>
      <p:ext uri="{BB962C8B-B14F-4D97-AF65-F5344CB8AC3E}">
        <p14:creationId xmlns:p14="http://schemas.microsoft.com/office/powerpoint/2010/main" val="409420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FD4D1C9B-9FA1-40CC-0ED6-893B90663C2B}"/>
              </a:ext>
            </a:extLst>
          </p:cNvPr>
          <p:cNvSpPr/>
          <p:nvPr/>
        </p:nvSpPr>
        <p:spPr>
          <a:xfrm>
            <a:off x="1847850" y="4580381"/>
            <a:ext cx="849630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xmlns="" id="{A546168A-9F8B-AE64-6A3B-DD036396CD45}"/>
              </a:ext>
            </a:extLst>
          </p:cNvPr>
          <p:cNvSpPr>
            <a:spLocks noGrp="1"/>
          </p:cNvSpPr>
          <p:nvPr>
            <p:ph type="title"/>
          </p:nvPr>
        </p:nvSpPr>
        <p:spPr/>
        <p:txBody>
          <a:bodyPr/>
          <a:lstStyle/>
          <a:p>
            <a:r>
              <a:rPr lang="en-US" dirty="0">
                <a:cs typeface="Calibri Light"/>
              </a:rPr>
              <a:t>Meet our team</a:t>
            </a:r>
            <a:endParaRPr lang="en-US" dirty="0"/>
          </a:p>
        </p:txBody>
      </p:sp>
      <p:sp>
        <p:nvSpPr>
          <p:cNvPr id="4" name="Footer Placeholder 3">
            <a:extLst>
              <a:ext uri="{FF2B5EF4-FFF2-40B4-BE49-F238E27FC236}">
                <a16:creationId xmlns:a16="http://schemas.microsoft.com/office/drawing/2014/main" xmlns="" id="{8A39D430-6FFC-66C6-AF3D-05E76D9D4BB4}"/>
              </a:ext>
            </a:extLst>
          </p:cNvPr>
          <p:cNvSpPr>
            <a:spLocks noGrp="1"/>
          </p:cNvSpPr>
          <p:nvPr>
            <p:ph type="ftr" sz="quarter" idx="11"/>
          </p:nvPr>
        </p:nvSpPr>
        <p:spPr>
          <a:xfrm rot="16200000">
            <a:off x="-456177" y="1191648"/>
            <a:ext cx="2257426" cy="236080"/>
          </a:xfrm>
        </p:spPr>
        <p:txBody>
          <a:bodyPr/>
          <a:lstStyle/>
          <a:p>
            <a:r>
              <a:rPr lang="en-US" dirty="0"/>
              <a:t>CRI AI THERMAL CAMERA</a:t>
            </a:r>
          </a:p>
        </p:txBody>
      </p:sp>
      <p:sp>
        <p:nvSpPr>
          <p:cNvPr id="3" name="Slide Number Placeholder 2">
            <a:extLst>
              <a:ext uri="{FF2B5EF4-FFF2-40B4-BE49-F238E27FC236}">
                <a16:creationId xmlns:a16="http://schemas.microsoft.com/office/drawing/2014/main" xmlns="" id="{F08CF61D-4147-236F-218C-CE2A064E6BD9}"/>
              </a:ext>
            </a:extLst>
          </p:cNvPr>
          <p:cNvSpPr>
            <a:spLocks noGrp="1"/>
          </p:cNvSpPr>
          <p:nvPr>
            <p:ph type="sldNum" sz="quarter" idx="10"/>
          </p:nvPr>
        </p:nvSpPr>
        <p:spPr/>
        <p:txBody>
          <a:bodyPr/>
          <a:lstStyle/>
          <a:p>
            <a:fld id="{75DF2D63-3FF5-D547-96B9-BE9CCD1ABA58}" type="slidenum">
              <a:rPr lang="en-US" smtClean="0"/>
              <a:pPr/>
              <a:t>6</a:t>
            </a:fld>
            <a:endParaRPr lang="en-US" dirty="0"/>
          </a:p>
        </p:txBody>
      </p:sp>
      <p:sp>
        <p:nvSpPr>
          <p:cNvPr id="9" name="Text Placeholder 8">
            <a:extLst>
              <a:ext uri="{FF2B5EF4-FFF2-40B4-BE49-F238E27FC236}">
                <a16:creationId xmlns:a16="http://schemas.microsoft.com/office/drawing/2014/main" xmlns="" id="{4555555B-2DC1-8FAB-836A-FF067294BAB7}"/>
              </a:ext>
            </a:extLst>
          </p:cNvPr>
          <p:cNvSpPr>
            <a:spLocks noGrp="1"/>
          </p:cNvSpPr>
          <p:nvPr>
            <p:ph type="body" sz="quarter" idx="16"/>
          </p:nvPr>
        </p:nvSpPr>
        <p:spPr>
          <a:xfrm>
            <a:off x="1558957" y="4708777"/>
            <a:ext cx="1828800" cy="347473"/>
          </a:xfrm>
        </p:spPr>
        <p:txBody>
          <a:bodyPr/>
          <a:lstStyle/>
          <a:p>
            <a:r>
              <a:rPr lang="en-US" sz="1600" b="1" dirty="0">
                <a:effectLst/>
              </a:rPr>
              <a:t>Kishan Patel</a:t>
            </a:r>
          </a:p>
          <a:p>
            <a:r>
              <a:rPr lang="en-US" sz="800" dirty="0"/>
              <a:t>(B.Sc. Physics, PGDCA, Big Data Solution Architecture)</a:t>
            </a:r>
          </a:p>
        </p:txBody>
      </p:sp>
      <p:sp>
        <p:nvSpPr>
          <p:cNvPr id="10" name="Text Placeholder 9">
            <a:extLst>
              <a:ext uri="{FF2B5EF4-FFF2-40B4-BE49-F238E27FC236}">
                <a16:creationId xmlns:a16="http://schemas.microsoft.com/office/drawing/2014/main" xmlns="" id="{9231214F-3674-6AA5-28C4-945128C75152}"/>
              </a:ext>
            </a:extLst>
          </p:cNvPr>
          <p:cNvSpPr>
            <a:spLocks noGrp="1"/>
          </p:cNvSpPr>
          <p:nvPr>
            <p:ph type="body" sz="quarter" idx="17"/>
          </p:nvPr>
        </p:nvSpPr>
        <p:spPr>
          <a:xfrm>
            <a:off x="1558957" y="5306566"/>
            <a:ext cx="1828800" cy="347472"/>
          </a:xfrm>
        </p:spPr>
        <p:txBody>
          <a:bodyPr/>
          <a:lstStyle/>
          <a:p>
            <a:r>
              <a:rPr lang="en-US" cap="none" dirty="0">
                <a:effectLst/>
              </a:rPr>
              <a:t>A Big Data Analyst having non-cs bachelor degree, yet significantly interested, and competent in AI industry.</a:t>
            </a:r>
          </a:p>
        </p:txBody>
      </p:sp>
      <p:pic>
        <p:nvPicPr>
          <p:cNvPr id="21" name="Picture Placeholder 20">
            <a:extLst>
              <a:ext uri="{FF2B5EF4-FFF2-40B4-BE49-F238E27FC236}">
                <a16:creationId xmlns:a16="http://schemas.microsoft.com/office/drawing/2014/main" xmlns="" id="{A72AF81F-FD65-0481-6DF1-86D94056C8AC}"/>
              </a:ext>
            </a:extLst>
          </p:cNvPr>
          <p:cNvPicPr>
            <a:picLocks noGrp="1" noChangeAspect="1"/>
          </p:cNvPicPr>
          <p:nvPr>
            <p:ph type="pic" sz="quarter" idx="12"/>
          </p:nvPr>
        </p:nvPicPr>
        <p:blipFill rotWithShape="1">
          <a:blip r:embed="rId2"/>
          <a:srcRect l="-3599" t="-1246" r="3599" b="50798"/>
          <a:stretch/>
        </p:blipFill>
        <p:spPr>
          <a:xfrm>
            <a:off x="1203389" y="1641539"/>
            <a:ext cx="2539936" cy="2539936"/>
          </a:xfrm>
        </p:spPr>
      </p:pic>
      <p:pic>
        <p:nvPicPr>
          <p:cNvPr id="25" name="Picture Placeholder 24">
            <a:extLst>
              <a:ext uri="{FF2B5EF4-FFF2-40B4-BE49-F238E27FC236}">
                <a16:creationId xmlns:a16="http://schemas.microsoft.com/office/drawing/2014/main" xmlns="" id="{5B0AED0B-0820-9FD3-9B8F-FEE5C61F2AAD}"/>
              </a:ext>
            </a:extLst>
          </p:cNvPr>
          <p:cNvPicPr>
            <a:picLocks noGrp="1" noChangeAspect="1"/>
          </p:cNvPicPr>
          <p:nvPr>
            <p:ph type="pic" sz="quarter" idx="13"/>
          </p:nvPr>
        </p:nvPicPr>
        <p:blipFill rotWithShape="1">
          <a:blip r:embed="rId3"/>
          <a:srcRect l="1483" t="-351" r="-1483" b="50351"/>
          <a:stretch/>
        </p:blipFill>
        <p:spPr>
          <a:xfrm>
            <a:off x="5137023" y="1641539"/>
            <a:ext cx="2539935" cy="2539935"/>
          </a:xfrm>
        </p:spPr>
      </p:pic>
      <p:pic>
        <p:nvPicPr>
          <p:cNvPr id="29" name="Picture Placeholder 28">
            <a:extLst>
              <a:ext uri="{FF2B5EF4-FFF2-40B4-BE49-F238E27FC236}">
                <a16:creationId xmlns:a16="http://schemas.microsoft.com/office/drawing/2014/main" xmlns="" id="{E2820BBC-937B-D497-2E25-BB85DB6F6BFC}"/>
              </a:ext>
            </a:extLst>
          </p:cNvPr>
          <p:cNvPicPr>
            <a:picLocks noGrp="1" noChangeAspect="1"/>
          </p:cNvPicPr>
          <p:nvPr>
            <p:ph type="pic" sz="quarter" idx="14"/>
          </p:nvPr>
        </p:nvPicPr>
        <p:blipFill rotWithShape="1">
          <a:blip r:embed="rId4"/>
          <a:srcRect l="20952" t="52" r="17181" b="68737"/>
          <a:stretch/>
        </p:blipFill>
        <p:spPr>
          <a:xfrm>
            <a:off x="8680131" y="1641539"/>
            <a:ext cx="2539935" cy="2539935"/>
          </a:xfrm>
        </p:spPr>
      </p:pic>
      <p:sp>
        <p:nvSpPr>
          <p:cNvPr id="50" name="TextBox 49">
            <a:extLst>
              <a:ext uri="{FF2B5EF4-FFF2-40B4-BE49-F238E27FC236}">
                <a16:creationId xmlns:a16="http://schemas.microsoft.com/office/drawing/2014/main" xmlns="" id="{6D29FC1C-BA54-FCE2-8684-B4414FD1EDD7}"/>
              </a:ext>
            </a:extLst>
          </p:cNvPr>
          <p:cNvSpPr txBox="1"/>
          <p:nvPr/>
        </p:nvSpPr>
        <p:spPr>
          <a:xfrm>
            <a:off x="5562408" y="4477944"/>
            <a:ext cx="21145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all" spc="200" normalizeH="0" baseline="0" noProof="0" dirty="0">
                <a:ln>
                  <a:noFill/>
                </a:ln>
                <a:solidFill>
                  <a:srgbClr val="000000"/>
                </a:solidFill>
                <a:effectLst/>
                <a:uLnTx/>
                <a:uFillTx/>
                <a:latin typeface="Posterama"/>
                <a:ea typeface="+mn-ea"/>
                <a:cs typeface="+mn-cs"/>
              </a:rPr>
              <a:t>Tilak Pandya</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all" spc="200" normalizeH="0" baseline="0" noProof="0" dirty="0">
                <a:ln>
                  <a:noFill/>
                </a:ln>
                <a:solidFill>
                  <a:srgbClr val="000000"/>
                </a:solidFill>
                <a:effectLst/>
                <a:uLnTx/>
                <a:uFillTx/>
                <a:latin typeface="Posterama"/>
                <a:ea typeface="+mn-ea"/>
                <a:cs typeface="+mn-cs"/>
              </a:rPr>
              <a:t>(B.C.A., M.C.A.)</a:t>
            </a:r>
          </a:p>
        </p:txBody>
      </p:sp>
      <p:sp>
        <p:nvSpPr>
          <p:cNvPr id="51" name="Text Placeholder 9">
            <a:extLst>
              <a:ext uri="{FF2B5EF4-FFF2-40B4-BE49-F238E27FC236}">
                <a16:creationId xmlns:a16="http://schemas.microsoft.com/office/drawing/2014/main" xmlns="" id="{094947FD-E005-E414-EB48-C7E3E74B9EAA}"/>
              </a:ext>
            </a:extLst>
          </p:cNvPr>
          <p:cNvSpPr txBox="1">
            <a:spLocks/>
          </p:cNvSpPr>
          <p:nvPr/>
        </p:nvSpPr>
        <p:spPr>
          <a:xfrm>
            <a:off x="5705283" y="5306566"/>
            <a:ext cx="1828800" cy="347472"/>
          </a:xfrm>
          <a:prstGeom prst="rect">
            <a:avLst/>
          </a:prstGeom>
        </p:spPr>
        <p:txBody>
          <a:bodyPr vert="horz" lIns="0" tIns="0" rIns="0" bIns="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developer who explores concepts and potential in the tech industry.</a:t>
            </a:r>
          </a:p>
        </p:txBody>
      </p:sp>
      <p:sp>
        <p:nvSpPr>
          <p:cNvPr id="53" name="TextBox 52">
            <a:extLst>
              <a:ext uri="{FF2B5EF4-FFF2-40B4-BE49-F238E27FC236}">
                <a16:creationId xmlns:a16="http://schemas.microsoft.com/office/drawing/2014/main" xmlns="" id="{159FBFC8-7248-F3BD-6E49-38F7CFFC13BB}"/>
              </a:ext>
            </a:extLst>
          </p:cNvPr>
          <p:cNvSpPr txBox="1"/>
          <p:nvPr/>
        </p:nvSpPr>
        <p:spPr>
          <a:xfrm>
            <a:off x="9004554" y="4477943"/>
            <a:ext cx="211455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1" i="0" u="none" strike="noStrike" kern="1200" cap="all" spc="200" normalizeH="0" baseline="0" noProof="0" dirty="0" err="1">
                <a:ln>
                  <a:noFill/>
                </a:ln>
                <a:solidFill>
                  <a:srgbClr val="000000"/>
                </a:solidFill>
                <a:effectLst/>
                <a:uLnTx/>
                <a:uFillTx/>
                <a:latin typeface="Posterama"/>
                <a:ea typeface="+mn-ea"/>
                <a:cs typeface="+mn-cs"/>
              </a:rPr>
              <a:t>Namra</a:t>
            </a:r>
            <a:r>
              <a:rPr kumimoji="0" lang="en-US" sz="1600" b="1" i="0" u="none" strike="noStrike" kern="1200" cap="all" spc="200" normalizeH="0" baseline="0" noProof="0" dirty="0">
                <a:ln>
                  <a:noFill/>
                </a:ln>
                <a:solidFill>
                  <a:srgbClr val="000000"/>
                </a:solidFill>
                <a:effectLst/>
                <a:uLnTx/>
                <a:uFillTx/>
                <a:latin typeface="Posterama"/>
                <a:ea typeface="+mn-ea"/>
                <a:cs typeface="+mn-cs"/>
              </a:rPr>
              <a:t> Patel</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1200" cap="all" spc="200" normalizeH="0" baseline="0" noProof="0" dirty="0">
                <a:ln>
                  <a:noFill/>
                </a:ln>
                <a:solidFill>
                  <a:srgbClr val="000000"/>
                </a:solidFill>
                <a:effectLst/>
                <a:uLnTx/>
                <a:uFillTx/>
                <a:latin typeface="Posterama"/>
                <a:ea typeface="+mn-ea"/>
                <a:cs typeface="+mn-cs"/>
              </a:rPr>
              <a:t>(B.E Computer Science.)</a:t>
            </a:r>
          </a:p>
        </p:txBody>
      </p:sp>
      <p:sp>
        <p:nvSpPr>
          <p:cNvPr id="54" name="Text Placeholder 9">
            <a:extLst>
              <a:ext uri="{FF2B5EF4-FFF2-40B4-BE49-F238E27FC236}">
                <a16:creationId xmlns:a16="http://schemas.microsoft.com/office/drawing/2014/main" xmlns="" id="{0A547878-30BB-B8F5-2CC0-C317F8A4CED2}"/>
              </a:ext>
            </a:extLst>
          </p:cNvPr>
          <p:cNvSpPr txBox="1">
            <a:spLocks/>
          </p:cNvSpPr>
          <p:nvPr/>
        </p:nvSpPr>
        <p:spPr>
          <a:xfrm>
            <a:off x="9147429" y="5299327"/>
            <a:ext cx="1828800" cy="347472"/>
          </a:xfrm>
          <a:prstGeom prst="rect">
            <a:avLst/>
          </a:prstGeom>
        </p:spPr>
        <p:txBody>
          <a:bodyPr vert="horz" lIns="0" tIns="0" rIns="0" bIns="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developer with real-world problem solving experience and a desire for innovation.</a:t>
            </a:r>
          </a:p>
        </p:txBody>
      </p:sp>
    </p:spTree>
    <p:extLst>
      <p:ext uri="{BB962C8B-B14F-4D97-AF65-F5344CB8AC3E}">
        <p14:creationId xmlns:p14="http://schemas.microsoft.com/office/powerpoint/2010/main" val="414664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37">
            <a:extLst>
              <a:ext uri="{FF2B5EF4-FFF2-40B4-BE49-F238E27FC236}">
                <a16:creationId xmlns:a16="http://schemas.microsoft.com/office/drawing/2014/main" xmlns="" id="{DFE9721D-C50D-3DB8-0C96-27F875195162}"/>
              </a:ext>
            </a:extLst>
          </p:cNvPr>
          <p:cNvPicPr>
            <a:picLocks noChangeAspect="1"/>
          </p:cNvPicPr>
          <p:nvPr/>
        </p:nvPicPr>
        <p:blipFill>
          <a:blip r:embed="rId2"/>
          <a:srcRect t="22597" b="22597"/>
          <a:stretch>
            <a:fillRect/>
          </a:stretch>
        </p:blipFill>
        <p:spPr>
          <a:xfrm>
            <a:off x="2495550" y="1352551"/>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pic>
      <p:sp>
        <p:nvSpPr>
          <p:cNvPr id="3" name="Title 2">
            <a:extLst>
              <a:ext uri="{FF2B5EF4-FFF2-40B4-BE49-F238E27FC236}">
                <a16:creationId xmlns:a16="http://schemas.microsoft.com/office/drawing/2014/main" xmlns="" id="{B3E315A2-4CED-23BB-CA3C-C8962E2419FD}"/>
              </a:ext>
            </a:extLst>
          </p:cNvPr>
          <p:cNvSpPr>
            <a:spLocks noGrp="1"/>
          </p:cNvSpPr>
          <p:nvPr>
            <p:ph type="title"/>
          </p:nvPr>
        </p:nvSpPr>
        <p:spPr/>
        <p:txBody>
          <a:bodyPr/>
          <a:lstStyle/>
          <a:p>
            <a:r>
              <a:rPr lang="en-US" dirty="0"/>
              <a:t>SCOPE OF WORK</a:t>
            </a:r>
          </a:p>
        </p:txBody>
      </p:sp>
      <p:sp>
        <p:nvSpPr>
          <p:cNvPr id="9" name="Footer Placeholder 8">
            <a:extLst>
              <a:ext uri="{FF2B5EF4-FFF2-40B4-BE49-F238E27FC236}">
                <a16:creationId xmlns:a16="http://schemas.microsoft.com/office/drawing/2014/main" xmlns="" id="{90FCB302-A0EE-7CF7-A4B2-ED343BFF9BC0}"/>
              </a:ext>
            </a:extLst>
          </p:cNvPr>
          <p:cNvSpPr>
            <a:spLocks noGrp="1"/>
          </p:cNvSpPr>
          <p:nvPr>
            <p:ph type="ftr" sz="quarter" idx="12"/>
          </p:nvPr>
        </p:nvSpPr>
        <p:spPr>
          <a:xfrm rot="16200000">
            <a:off x="-422840" y="1244036"/>
            <a:ext cx="2171701" cy="217030"/>
          </a:xfrm>
        </p:spPr>
        <p:txBody>
          <a:bodyPr/>
          <a:lstStyle/>
          <a:p>
            <a:r>
              <a:rPr lang="en-US" dirty="0"/>
              <a:t>CRI AI THERMAL CAMERA</a:t>
            </a:r>
          </a:p>
        </p:txBody>
      </p:sp>
      <p:sp>
        <p:nvSpPr>
          <p:cNvPr id="8" name="Slide Number Placeholder 7">
            <a:extLst>
              <a:ext uri="{FF2B5EF4-FFF2-40B4-BE49-F238E27FC236}">
                <a16:creationId xmlns:a16="http://schemas.microsoft.com/office/drawing/2014/main" xmlns="" id="{2205EC8C-AC41-F14C-3C63-5BF0F54D1D23}"/>
              </a:ext>
            </a:extLst>
          </p:cNvPr>
          <p:cNvSpPr>
            <a:spLocks noGrp="1"/>
          </p:cNvSpPr>
          <p:nvPr>
            <p:ph type="sldNum" sz="quarter" idx="11"/>
          </p:nvPr>
        </p:nvSpPr>
        <p:spPr/>
        <p:txBody>
          <a:bodyPr/>
          <a:lstStyle/>
          <a:p>
            <a:fld id="{75DF2D63-3FF5-D547-96B9-BE9CCD1ABA58}" type="slidenum">
              <a:rPr lang="en-US" smtClean="0"/>
              <a:pPr/>
              <a:t>7</a:t>
            </a:fld>
            <a:endParaRPr lang="en-US" dirty="0"/>
          </a:p>
        </p:txBody>
      </p:sp>
      <p:sp>
        <p:nvSpPr>
          <p:cNvPr id="4" name="Text Placeholder 3">
            <a:extLst>
              <a:ext uri="{FF2B5EF4-FFF2-40B4-BE49-F238E27FC236}">
                <a16:creationId xmlns:a16="http://schemas.microsoft.com/office/drawing/2014/main" xmlns="" id="{DB4489FD-4F12-40A7-1EA9-79A941933E98}"/>
              </a:ext>
            </a:extLst>
          </p:cNvPr>
          <p:cNvSpPr>
            <a:spLocks noGrp="1"/>
          </p:cNvSpPr>
          <p:nvPr>
            <p:ph type="body" idx="1"/>
          </p:nvPr>
        </p:nvSpPr>
        <p:spPr>
          <a:xfrm>
            <a:off x="1298448" y="2057781"/>
            <a:ext cx="10244327" cy="3238120"/>
          </a:xfrm>
        </p:spPr>
        <p:txBody>
          <a:bodyPr/>
          <a:lstStyle/>
          <a:p>
            <a:pPr marL="457200" indent="-457200">
              <a:buAutoNum type="arabicPeriod"/>
            </a:pPr>
            <a:r>
              <a:rPr lang="en-US" sz="1800" b="1" dirty="0">
                <a:latin typeface="+mn-lt"/>
              </a:rPr>
              <a:t>Research on CRI AI thermal camera</a:t>
            </a:r>
          </a:p>
          <a:p>
            <a:pPr marL="457200" indent="-457200">
              <a:buAutoNum type="arabicPeriod"/>
            </a:pPr>
            <a:r>
              <a:rPr lang="en-US" sz="1800" b="1" dirty="0">
                <a:latin typeface="+mn-lt"/>
              </a:rPr>
              <a:t>Development of facial recognition algorithms</a:t>
            </a:r>
          </a:p>
          <a:p>
            <a:pPr marL="457200" indent="-457200">
              <a:buAutoNum type="arabicPeriod"/>
            </a:pPr>
            <a:r>
              <a:rPr lang="en-US" sz="1800" b="1" dirty="0">
                <a:latin typeface="+mn-lt"/>
              </a:rPr>
              <a:t>Integration with existing systems</a:t>
            </a:r>
          </a:p>
          <a:p>
            <a:pPr marL="457200" indent="-457200">
              <a:buAutoNum type="arabicPeriod"/>
            </a:pPr>
            <a:r>
              <a:rPr lang="en-US" sz="1800" b="1" dirty="0">
                <a:latin typeface="+mn-lt"/>
              </a:rPr>
              <a:t>Testing and validation</a:t>
            </a:r>
          </a:p>
          <a:p>
            <a:pPr marL="457200" indent="-457200">
              <a:buAutoNum type="arabicPeriod"/>
            </a:pPr>
            <a:r>
              <a:rPr lang="en-US" sz="1800" b="1" dirty="0">
                <a:latin typeface="+mn-lt"/>
              </a:rPr>
              <a:t>Deployment and training</a:t>
            </a:r>
          </a:p>
          <a:p>
            <a:pPr marL="457200" indent="-457200">
              <a:buAutoNum type="arabicPeriod"/>
            </a:pPr>
            <a:r>
              <a:rPr lang="en-US" sz="1800" b="1" dirty="0">
                <a:latin typeface="+mn-lt"/>
              </a:rPr>
              <a:t>Maintenance and support</a:t>
            </a:r>
          </a:p>
          <a:p>
            <a:pPr marL="457200" indent="-457200">
              <a:buAutoNum type="arabicPeriod"/>
            </a:pPr>
            <a:endParaRPr lang="en-US" sz="1800" b="1" dirty="0">
              <a:latin typeface="+mn-lt"/>
            </a:endParaRPr>
          </a:p>
        </p:txBody>
      </p:sp>
      <p:cxnSp>
        <p:nvCxnSpPr>
          <p:cNvPr id="27" name="Straight Connector 26">
            <a:extLst>
              <a:ext uri="{FF2B5EF4-FFF2-40B4-BE49-F238E27FC236}">
                <a16:creationId xmlns:a16="http://schemas.microsoft.com/office/drawing/2014/main" xmlns="" id="{E4A534A3-16E3-79AB-9E75-F40D0FDB4C98}"/>
              </a:ext>
              <a:ext uri="{C183D7F6-B498-43B3-948B-1728B52AA6E4}">
                <adec:decorative xmlns:adec="http://schemas.microsoft.com/office/drawing/2017/decorative" xmlns=""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958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p:txBody>
          <a:bodyPr/>
          <a:lstStyle/>
          <a:p>
            <a:r>
              <a:rPr lang="en-US" sz="3600" dirty="0"/>
              <a:t>FLOW OF THE PROJECT</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8</a:t>
            </a:fld>
            <a:endParaRPr lang="en-US" dirty="0"/>
          </a:p>
        </p:txBody>
      </p:sp>
      <p:pic>
        <p:nvPicPr>
          <p:cNvPr id="2" name="Picture 1">
            <a:extLst>
              <a:ext uri="{FF2B5EF4-FFF2-40B4-BE49-F238E27FC236}">
                <a16:creationId xmlns:a16="http://schemas.microsoft.com/office/drawing/2014/main" xmlns="" id="{9D001E8B-CEBD-D2DC-944B-6C20199629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088" y="1390963"/>
            <a:ext cx="10466285" cy="4707995"/>
          </a:xfrm>
          <a:prstGeom prst="rect">
            <a:avLst/>
          </a:prstGeom>
          <a:noFill/>
          <a:ln>
            <a:noFill/>
          </a:ln>
        </p:spPr>
      </p:pic>
    </p:spTree>
    <p:extLst>
      <p:ext uri="{BB962C8B-B14F-4D97-AF65-F5344CB8AC3E}">
        <p14:creationId xmlns:p14="http://schemas.microsoft.com/office/powerpoint/2010/main" val="2607450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A45141-45F1-0A77-FE4E-CBCA53A2BEB0}"/>
              </a:ext>
            </a:extLst>
          </p:cNvPr>
          <p:cNvSpPr>
            <a:spLocks noGrp="1"/>
          </p:cNvSpPr>
          <p:nvPr>
            <p:ph type="title"/>
          </p:nvPr>
        </p:nvSpPr>
        <p:spPr/>
        <p:txBody>
          <a:bodyPr/>
          <a:lstStyle/>
          <a:p>
            <a:r>
              <a:rPr lang="en-US" sz="3600" dirty="0"/>
              <a:t>High-level timeline chart (GANTT)</a:t>
            </a:r>
          </a:p>
        </p:txBody>
      </p:sp>
      <p:sp>
        <p:nvSpPr>
          <p:cNvPr id="5" name="Footer Placeholder 4">
            <a:extLst>
              <a:ext uri="{FF2B5EF4-FFF2-40B4-BE49-F238E27FC236}">
                <a16:creationId xmlns:a16="http://schemas.microsoft.com/office/drawing/2014/main" xmlns="" id="{F0D8A8D9-0655-E1FF-7DED-F2EC492D6EE1}"/>
              </a:ext>
            </a:extLst>
          </p:cNvPr>
          <p:cNvSpPr>
            <a:spLocks noGrp="1"/>
          </p:cNvSpPr>
          <p:nvPr>
            <p:ph type="ftr" sz="quarter" idx="11"/>
          </p:nvPr>
        </p:nvSpPr>
        <p:spPr>
          <a:xfrm rot="16200000">
            <a:off x="-470465" y="1196411"/>
            <a:ext cx="2266951" cy="217030"/>
          </a:xfrm>
        </p:spPr>
        <p:txBody>
          <a:bodyPr/>
          <a:lstStyle/>
          <a:p>
            <a:r>
              <a:rPr lang="en-US" dirty="0"/>
              <a:t>CRI AI THERMAL CAMERA</a:t>
            </a:r>
          </a:p>
        </p:txBody>
      </p:sp>
      <p:pic>
        <p:nvPicPr>
          <p:cNvPr id="16" name="Content Placeholder 25" descr="Microscopic view of a suspended bubble-like material with water in it">
            <a:extLst>
              <a:ext uri="{FF2B5EF4-FFF2-40B4-BE49-F238E27FC236}">
                <a16:creationId xmlns:a16="http://schemas.microsoft.com/office/drawing/2014/main" xmlns=""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xmlns="" id="{8488A0F8-E720-D31B-750D-634FA849B5A9}"/>
              </a:ext>
              <a:ext uri="{C183D7F6-B498-43B3-948B-1728B52AA6E4}">
                <adec:decorative xmlns:adec="http://schemas.microsoft.com/office/drawing/2017/decorative" xmlns=""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xmlns="" id="{B63EE887-A172-F01E-98D1-8781769CBEDE}"/>
              </a:ext>
            </a:extLst>
          </p:cNvPr>
          <p:cNvSpPr>
            <a:spLocks noGrp="1"/>
          </p:cNvSpPr>
          <p:nvPr>
            <p:ph type="sldNum" sz="quarter" idx="10"/>
          </p:nvPr>
        </p:nvSpPr>
        <p:spPr/>
        <p:txBody>
          <a:bodyPr/>
          <a:lstStyle/>
          <a:p>
            <a:fld id="{75DF2D63-3FF5-D547-96B9-BE9CCD1ABA58}" type="slidenum">
              <a:rPr lang="en-US" smtClean="0"/>
              <a:pPr/>
              <a:t>9</a:t>
            </a:fld>
            <a:endParaRPr lang="en-US" dirty="0"/>
          </a:p>
        </p:txBody>
      </p:sp>
      <p:pic>
        <p:nvPicPr>
          <p:cNvPr id="1028" name="Picture 4">
            <a:extLst>
              <a:ext uri="{FF2B5EF4-FFF2-40B4-BE49-F238E27FC236}">
                <a16:creationId xmlns:a16="http://schemas.microsoft.com/office/drawing/2014/main" xmlns="" id="{AF796D62-1F1C-BD7C-2362-70D5AA974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414" y="1270000"/>
            <a:ext cx="7117820" cy="533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43695"/>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3.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{C265BB23-B1B6-415C-918B-26506574DE3B}tf67061901_win32</Template>
  <TotalTime>551</TotalTime>
  <Words>1241</Words>
  <Application>Microsoft Office PowerPoint</Application>
  <PresentationFormat>Widescreen</PresentationFormat>
  <Paragraphs>221</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Daytona Condensed Light</vt:lpstr>
      <vt:lpstr>Posterama</vt:lpstr>
      <vt:lpstr>Office Theme</vt:lpstr>
      <vt:lpstr>Face Recognition using CRI AI Thermal Camera</vt:lpstr>
      <vt:lpstr>Agenda</vt:lpstr>
      <vt:lpstr>Introduction</vt:lpstr>
      <vt:lpstr>Primary goals</vt:lpstr>
      <vt:lpstr>Summary </vt:lpstr>
      <vt:lpstr>Meet our team</vt:lpstr>
      <vt:lpstr>SCOPE OF WORK</vt:lpstr>
      <vt:lpstr>FLOW OF THE PROJECT</vt:lpstr>
      <vt:lpstr>High-level timeline chart (GANTT)</vt:lpstr>
      <vt:lpstr>PHASE 1</vt:lpstr>
      <vt:lpstr>PHASE 2</vt:lpstr>
      <vt:lpstr>PHASE 3</vt:lpstr>
      <vt:lpstr>PHASE 4</vt:lpstr>
      <vt:lpstr>PHASE 5</vt:lpstr>
      <vt:lpstr>PHASE 6</vt:lpstr>
      <vt:lpstr>PHASE 7</vt:lpstr>
      <vt:lpstr>PHASE 8</vt:lpstr>
      <vt:lpstr>PHASE 9</vt:lpstr>
      <vt:lpstr>PHASE 10</vt:lpstr>
      <vt:lpstr>Glimpse of the work done</vt:lpstr>
      <vt:lpstr>Glimpse of the work done</vt:lpstr>
      <vt:lpstr>Glimpse of the work done</vt:lpstr>
      <vt:lpstr>Glimpse of the work done</vt:lpstr>
      <vt:lpstr>Glimpse of the work done</vt:lpstr>
      <vt:lpstr>Glimpse of the work done</vt:lpstr>
      <vt:lpstr>Glimpse of the work done</vt:lpstr>
      <vt:lpstr>Glimpse of the work done</vt:lpstr>
      <vt:lpstr>Activity Diagram</vt:lpstr>
      <vt:lpstr>Future Work</vt:lpstr>
      <vt:lpstr>Hours worked (weekly)</vt:lpstr>
      <vt:lpstr>General Budget</vt:lpstr>
      <vt:lpstr>REFERENCES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using CRI AI Thermal Camera</dc:title>
  <dc:creator>Kishan Kanaiyalal Patel</dc:creator>
  <cp:lastModifiedBy>DELL</cp:lastModifiedBy>
  <cp:revision>34</cp:revision>
  <dcterms:created xsi:type="dcterms:W3CDTF">2023-02-24T00:44:05Z</dcterms:created>
  <dcterms:modified xsi:type="dcterms:W3CDTF">2023-04-13T00:46:23Z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